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5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7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1.png" ContentType="image/png"/>
  <Override PartName="/ppt/media/image50.png" ContentType="image/png"/>
  <Override PartName="/ppt/media/image49.png" ContentType="image/png"/>
  <Override PartName="/ppt/media/image11.png" ContentType="image/png"/>
  <Override PartName="/ppt/media/image21.png" ContentType="image/png"/>
  <Override PartName="/ppt/media/image6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48.png" ContentType="image/png"/>
  <Override PartName="/ppt/media/image37.wmf" ContentType="image/x-wmf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2.png" ContentType="image/png"/>
  <Override PartName="/ppt/media/image2.png" ContentType="image/png"/>
  <Override PartName="/ppt/media/image53.png" ContentType="image/png"/>
  <Override PartName="/ppt/media/image17.jpeg" ContentType="image/jpeg"/>
  <Override PartName="/ppt/media/image3.png" ContentType="image/png"/>
  <Override PartName="/ppt/media/image38.png" ContentType="image/png"/>
  <Override PartName="/ppt/media/image1.jpeg" ContentType="image/jpeg"/>
  <Override PartName="/ppt/media/image22.gif" ContentType="image/gif"/>
  <Override PartName="/ppt/media/image41.png" ContentType="image/png"/>
  <Override PartName="/ppt/media/image10.png" ContentType="image/png"/>
  <Override PartName="/ppt/media/image9.jpeg" ContentType="image/jpeg"/>
  <Override PartName="/ppt/media/image35.png" ContentType="image/png"/>
  <Override PartName="/ppt/media/image7.png" ContentType="image/png"/>
  <Override PartName="/ppt/media/image8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47.png" ContentType="image/png"/>
  <Override PartName="/ppt/media/image36.wmf" ContentType="image/x-wmf"/>
  <Override PartName="/ppt/media/image40.png" ContentType="image/png"/>
  <Override PartName="/ppt/media/image42.png" ContentType="image/png"/>
  <Override PartName="/ppt/media/image16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0080625" cy="7559675"/>
  <p:notesSz cx="6811962" cy="99425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&lt;Kopfzeile&gt;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&lt;Datum/Uhrzeit&gt;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&lt;Fußzeile&gt;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D7712A3-D233-4CF7-906C-2349C6FD462C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&lt;Foliennummer&gt;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6E9800A-C009-4A37-A995-8D9D1DAC4589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E132BD07-6BD8-49D3-856C-3B7E1BCF3FD7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hierarchical redundant parallelism model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Influenced and based on CUDA and OpenCL abstraction of a multidimensional grid of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main hierarchies are introduced: grid, block, thread, element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 level enables for vectorization capabilities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40B6289A-A3AA-40F6-AEC2-D1D91B0203A9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hierarchical redundant parallelism model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Influenced and based on CUDA and OpenCL abstraction of a multidimensional grid of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main hierarchies are introduced: grid, block, thread, element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 level enables for vectorization capabilities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6406FC0A-F67F-443A-A36B-62558A691731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predefined container type such as vector, maps, lists etc.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restricted to a specific memory model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agnostic like new or malloc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parallelization level corresponds to a particular memory hierarchy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memory(grid), shared memory(block) and register memory(thread)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explicit deep copies between memory levels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1FAEAB0B-99C3-4223-AF3C-C23E3C13F37C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predefined container type such as vector, maps, lists etc.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restricted to a specific memory model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agnostic like new or malloc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parallelization level corresponds to a particular memory hierarchy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memory(grid), shared memory(block) and register memory(thread)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explicit deep copies between memory levels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7C884222-49D7-444F-A6FE-0E080215A0FA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predefined container type such as vector, maps, lists etc.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restricted to a specific memory model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agnostic like new or malloc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parallelization level corresponds to a particular memory hierarchy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memory(grid), shared memory(block) and register memory(thread)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explicit deep copies between memory levels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B4B40DD1-2BE5-4173-9633-EE3735EF6D0B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 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unsupported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levels of the model can be ignored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interface allows to </a:t>
            </a: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extend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set of mappings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216074E0-9FA2-47AF-92F3-762DAE442BB8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6C77F3E3-0C2E-40D2-B8E2-DEE9C0D89FFE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4B0CDC5C-E1C2-475E-8173-84964EF0BF8D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F3243CAA-14F7-4F3E-B9AA-5B8F64FA6B16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93D3C06-8999-45E3-BF5D-586557A462F3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6581B85B-B562-4533-B015-59465B7CB0FD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B311D587-CAE4-4427-BD04-54852EEAFA5E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DDD6C752-A473-460D-B097-080A04A8D133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7CEA2433-CFDA-4F9E-AB5D-7B182AB66FBF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D1D6BC81-EC07-423F-9F1D-DDBA47C3418F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body"/>
          </p:nvPr>
        </p:nvSpPr>
        <p:spPr>
          <a:xfrm>
            <a:off x="681120" y="4722480"/>
            <a:ext cx="5448960" cy="447372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 division is the multi dimensional domain index decomposition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Accelerators can restrict the work division (ignore abstraction levels) 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OpenMP block accelerator restricts the number of threads to one, but uses auto parallelization instead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CUDA accelerator is advanced with element level which can improve existing CUDA codes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Potential to optimize work division for particular hardware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ABD6DB09-84D4-4A87-93EC-4BE8214AD73D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A8171258-EADD-4317-ADF2-416718343410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2313C4EB-5816-471A-BA0E-8A77889A5F4D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E066AF43-8ECB-4DDE-84B8-9E2C6CF2A6B8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accelerator defines the acceleration strategy by a mapping of the parallelization levels to the hardware architecture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user needs to decide which accelerator to use for which device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exists a set of predefined accelerators, but the user can write its own accelerator implementation based on accelerator concepts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Predefined accelerators: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OpenMP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Boost Fibers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Sequential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05CAB4D-22F9-428F-8340-7858F5465884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E20D0144-3953-4820-81E8-1439175050DD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Show systeminformation (lspci)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10FF82DA-B1D9-434B-979F-3A33384F4D1E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F2791A0F-0CF4-4403-B484-271EA9726D9E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432B0CE3-2B83-4CC2-BE18-0C551FDC6E63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Description of communication pattern as graph and </a:t>
            </a: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flexible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mapping to peers at runtime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communication back-end can be </a:t>
            </a: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switched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by one line of code e.g.: MPI, ZeroMQ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3CC644B6-F100-42F9-87DF-1B9B48A10204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D46C5EF4-39EB-47CD-8514-DB13FFC2162C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112AF330-2168-4EBB-A838-4B2A9084AD3B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5472B817-1CF8-42F7-A9C4-9C1432508E1D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3FF546CC-53F2-4F60-BFE4-33F425AC7B82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709CFBFA-D13D-4F5C-A475-2D3BF9F2622B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F0F372A-5E03-466F-B325-EADF85CE52E1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94AFFCE4-C6CD-4E91-AB50-C2683FE70641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C4F7A597-EC4D-4C40-90A5-ED66A729798A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10EA6AD3-B198-402F-A4BD-39C90041AF2F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CB0879F5-714E-4EAD-A9BC-CC6037BD5D80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6E17C69D-A3B7-4818-954F-054D56BDC86C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44D2BD5F-373F-4A8D-9CDC-FEE6E40BCC41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fine grain configuration of the memory allocation behavior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ScatterAlloc can be configured to reset the allowed chunk size per page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7C239388-D59B-42CB-A6AC-C9F51E85CFE4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75FFF922-57F3-4F16-B6C6-8BA99FA3A2A7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4680D58A-DF60-4431-9EAA-842D7AB5A0C7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F4F3F91A-CD05-4626-93EA-EBC124A0CA2A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5904A97C-D29B-4BB1-A3AC-B41F73EEDB74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single node performs ray tracing of random rays to a single sample point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sample points are distributed on demand from one master to the compute nodes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201DB053-155A-4BBB-B9AC-2E66553A74F6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single node performs ray tracing of random rays to a single sample point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sample points are distributed on demand from one master to the compute nodes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B916ED85-8B53-48BC-8ACE-5C5221A43E9B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E81A6499-8F31-4B64-B792-AFACE841C4E6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A834769-61DB-4F9B-BC68-FAF36F5828C9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0321455-E079-4036-9536-5E8E7D42CD85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69415446-0AA5-4476-A9A8-A2BC64D6D4CB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hierarchical redundant parallelism model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Influenced and based on CUDA and OpenCL abstraction of a multidimensional grid of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main hierarchies are introduced: grid, block, thread, element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 level enables for vectorization capabilities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3859200" y="9443880"/>
            <a:ext cx="29509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E3070A0A-4C30-4A75-AAF5-4445308E4F67}" type="slidenum"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1120" y="4722840"/>
            <a:ext cx="5449680" cy="4473360"/>
          </a:xfrm>
          <a:prstGeom prst="rect">
            <a:avLst/>
          </a:prstGeom>
        </p:spPr>
        <p:txBody>
          <a:bodyPr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hierarchical redundant parallelism model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Influenced and based on CUDA and OpenCL abstraction of a multidimensional grid of threads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 main hierarchies are introduced: grid, block, thread, element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 level enables for vectorization capabilities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93560"/>
            <a:ext cx="907164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5268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719720" y="1326240"/>
            <a:ext cx="6639840" cy="52977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719720" y="1326240"/>
            <a:ext cx="6639840" cy="5297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5268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93560"/>
            <a:ext cx="907164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4000" y="4093560"/>
            <a:ext cx="907164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15268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1719720" y="1326240"/>
            <a:ext cx="6639840" cy="529776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1719720" y="1326240"/>
            <a:ext cx="6639840" cy="5297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15268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04000" y="4093560"/>
            <a:ext cx="907164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04000" y="4093560"/>
            <a:ext cx="907164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15268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50400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1719720" y="1326240"/>
            <a:ext cx="6639840" cy="529776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1719720" y="1326240"/>
            <a:ext cx="6639840" cy="5297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00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529776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9356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93560"/>
            <a:ext cx="9071640" cy="2526840"/>
          </a:xfrm>
          <a:prstGeom prst="rect">
            <a:avLst/>
          </a:prstGeom>
        </p:spPr>
        <p:txBody>
          <a:bodyPr lIns="0" rIns="0" tIns="0" bIns="0"/>
          <a:p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56000" y="1760760"/>
            <a:ext cx="8567640" cy="121500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de-DE" sz="48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512000" y="3212640"/>
            <a:ext cx="7055640" cy="144864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22" descr=""/>
          <p:cNvPicPr/>
          <p:nvPr/>
        </p:nvPicPr>
        <p:blipFill>
          <a:blip r:embed="rId2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53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lang="de-DE" sz="35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6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0"/>
            <a:ext cx="316440" cy="316440"/>
          </a:xfrm>
          <a:prstGeom prst="rect">
            <a:avLst/>
          </a:prstGeom>
          <a:solidFill>
            <a:srgbClr val="cf68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>
            <a:off x="0" y="7134840"/>
            <a:ext cx="3359880" cy="137880"/>
          </a:xfrm>
          <a:prstGeom prst="rect">
            <a:avLst/>
          </a:prstGeom>
          <a:solidFill>
            <a:srgbClr val="cf68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 1"/>
          <p:cNvSpPr/>
          <p:nvPr/>
        </p:nvSpPr>
        <p:spPr>
          <a:xfrm>
            <a:off x="360" y="385200"/>
            <a:ext cx="10077840" cy="1080"/>
          </a:xfrm>
          <a:prstGeom prst="line">
            <a:avLst/>
          </a:prstGeom>
          <a:ln cap="rnd" w="19080">
            <a:solidFill>
              <a:srgbClr val="ffffff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18" descr=""/>
          <p:cNvPicPr/>
          <p:nvPr/>
        </p:nvPicPr>
        <p:blipFill>
          <a:blip r:embed="rId2"/>
          <a:stretch/>
        </p:blipFill>
        <p:spPr>
          <a:xfrm>
            <a:off x="9406080" y="36720"/>
            <a:ext cx="358200" cy="29772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3384720" y="7423200"/>
            <a:ext cx="935280" cy="136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9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e.zenker@hzdr.de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0" y="360"/>
            <a:ext cx="316440" cy="317160"/>
          </a:xfrm>
          <a:prstGeom prst="rect">
            <a:avLst/>
          </a:prstGeom>
          <a:solidFill>
            <a:srgbClr val="cf68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Bild 5" descr=""/>
          <p:cNvPicPr/>
          <p:nvPr/>
        </p:nvPicPr>
        <p:blipFill>
          <a:blip r:embed="rId3"/>
          <a:stretch/>
        </p:blipFill>
        <p:spPr>
          <a:xfrm>
            <a:off x="7416000" y="6766200"/>
            <a:ext cx="792360" cy="361800"/>
          </a:xfrm>
          <a:prstGeom prst="rect">
            <a:avLst/>
          </a:prstGeom>
          <a:ln>
            <a:noFill/>
          </a:ln>
        </p:spPr>
      </p:pic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de-DE" sz="330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52977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7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lang="de-DE" sz="17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20" descr=""/>
          <p:cNvPicPr/>
          <p:nvPr/>
        </p:nvPicPr>
        <p:blipFill>
          <a:blip r:embed="rId4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>
            <a:noFill/>
          </a:ln>
        </p:spPr>
      </p:pic>
      <p:sp>
        <p:nvSpPr>
          <p:cNvPr id="48" name="CustomShape 6"/>
          <p:cNvSpPr/>
          <p:nvPr/>
        </p:nvSpPr>
        <p:spPr>
          <a:xfrm>
            <a:off x="226080" y="7272000"/>
            <a:ext cx="2437920" cy="136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Seite </a:t>
            </a:r>
            <a:fld id="{71C5378C-1477-439D-9E83-BC403C4DF19B}" type="slidenum">
              <a:rPr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7"/>
          <p:cNvSpPr/>
          <p:nvPr/>
        </p:nvSpPr>
        <p:spPr>
          <a:xfrm>
            <a:off x="3387240" y="7292520"/>
            <a:ext cx="2639160" cy="10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Erik Zenker  </a:t>
            </a:r>
            <a:r>
              <a:rPr lang="en-US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·  Computational Radiation Physics  ·  www.hzdr.de/crp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0" descr=""/>
          <p:cNvPicPr/>
          <p:nvPr/>
        </p:nvPicPr>
        <p:blipFill>
          <a:blip r:embed="rId2"/>
          <a:srcRect l="0" t="25003" r="0" b="0"/>
          <a:stretch/>
        </p:blipFill>
        <p:spPr>
          <a:xfrm>
            <a:off x="0" y="360"/>
            <a:ext cx="10079640" cy="5669640"/>
          </a:xfrm>
          <a:prstGeom prst="rect">
            <a:avLst/>
          </a:prstGeom>
          <a:ln>
            <a:noFill/>
          </a:ln>
        </p:spPr>
      </p:pic>
      <p:sp>
        <p:nvSpPr>
          <p:cNvPr id="85" name="Line 1"/>
          <p:cNvSpPr/>
          <p:nvPr/>
        </p:nvSpPr>
        <p:spPr>
          <a:xfrm>
            <a:off x="360" y="385200"/>
            <a:ext cx="10077840" cy="1080"/>
          </a:xfrm>
          <a:prstGeom prst="line">
            <a:avLst/>
          </a:prstGeom>
          <a:ln cap="rnd" w="19080">
            <a:solidFill>
              <a:srgbClr val="ffffff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Picture 18" descr=""/>
          <p:cNvPicPr/>
          <p:nvPr/>
        </p:nvPicPr>
        <p:blipFill>
          <a:blip r:embed="rId3"/>
          <a:stretch/>
        </p:blipFill>
        <p:spPr>
          <a:xfrm>
            <a:off x="9406080" y="36720"/>
            <a:ext cx="358560" cy="29772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316440" y="5374440"/>
            <a:ext cx="2687400" cy="136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Page </a:t>
            </a:r>
            <a:fld id="{EDC448DD-17A4-4226-9AEF-00CECE4B2E59}" type="slidenum">
              <a:rPr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&lt;Foliennummer&gt;</a:t>
            </a:fld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3642840" y="5400720"/>
            <a:ext cx="3994200" cy="10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 Bussmann, René Widera, Erik Zenker  </a:t>
            </a:r>
            <a:r>
              <a:rPr lang="en-US" sz="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·  Computational Radiation Physics  ·  www.hzdr.de/crp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3532320" y="5506560"/>
            <a:ext cx="2197080" cy="136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lang="en-US" sz="9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{m.bussmann, r.widera, e.zenker}@hzdr.de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0" y="360"/>
            <a:ext cx="316440" cy="317160"/>
          </a:xfrm>
          <a:prstGeom prst="rect">
            <a:avLst/>
          </a:prstGeom>
          <a:solidFill>
            <a:srgbClr val="cf68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Bild 5" descr=""/>
          <p:cNvPicPr/>
          <p:nvPr/>
        </p:nvPicPr>
        <p:blipFill>
          <a:blip r:embed="rId4"/>
          <a:stretch/>
        </p:blipFill>
        <p:spPr>
          <a:xfrm>
            <a:off x="7264080" y="4869720"/>
            <a:ext cx="792720" cy="362160"/>
          </a:xfrm>
          <a:prstGeom prst="rect">
            <a:avLst/>
          </a:prstGeom>
          <a:ln>
            <a:noFill/>
          </a:ln>
        </p:spPr>
      </p:pic>
      <p:sp>
        <p:nvSpPr>
          <p:cNvPr id="92" name="PlaceHolder 6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de-DE" sz="330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7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lang="de-DE" sz="176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lang="de-DE" sz="22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gif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95640" y="412920"/>
            <a:ext cx="9239400" cy="2070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zxx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 Concepts - Zero Overhead Abstractions for Scalable Many-Core Data Analysis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Erik Zenker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Computational Radiation Physics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Helmholtz-Center Dresden Rossendorf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4680000" y="6186240"/>
            <a:ext cx="1942200" cy="56916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6693480" y="5530320"/>
            <a:ext cx="1364400" cy="145368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095480" y="1326240"/>
            <a:ext cx="7959960" cy="5297760"/>
          </a:xfrm>
          <a:prstGeom prst="rect">
            <a:avLst/>
          </a:prstGeom>
          <a:ln>
            <a:noFill/>
          </a:ln>
        </p:spPr>
      </p:pic>
      <p:sp>
        <p:nvSpPr>
          <p:cNvPr id="188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Hierarchical Redundant Parallelism Model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059480" y="1326240"/>
            <a:ext cx="7959960" cy="5297760"/>
          </a:xfrm>
          <a:prstGeom prst="rect">
            <a:avLst/>
          </a:prstGeom>
          <a:ln>
            <a:noFill/>
          </a:ln>
        </p:spPr>
      </p:pic>
      <p:sp>
        <p:nvSpPr>
          <p:cNvPr id="191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Hierarchical Redundant Parallelism Model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503640" y="1837800"/>
            <a:ext cx="9071640" cy="4274280"/>
          </a:xfrm>
          <a:prstGeom prst="rect">
            <a:avLst/>
          </a:prstGeom>
          <a:ln>
            <a:noFill/>
          </a:ln>
        </p:spPr>
      </p:pic>
      <p:sp>
        <p:nvSpPr>
          <p:cNvPr id="194" name="TextShape 2"/>
          <p:cNvSpPr txBox="1"/>
          <p:nvPr/>
        </p:nvSpPr>
        <p:spPr>
          <a:xfrm>
            <a:off x="503640" y="6124680"/>
            <a:ext cx="730872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deep copies between memory levels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Agnostic Memory Model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503640" y="1837800"/>
            <a:ext cx="9071640" cy="4274280"/>
          </a:xfrm>
          <a:prstGeom prst="rect">
            <a:avLst/>
          </a:prstGeom>
          <a:ln>
            <a:noFill/>
          </a:ln>
        </p:spPr>
      </p:pic>
      <p:sp>
        <p:nvSpPr>
          <p:cNvPr id="198" name="TextShape 2"/>
          <p:cNvSpPr txBox="1"/>
          <p:nvPr/>
        </p:nvSpPr>
        <p:spPr>
          <a:xfrm>
            <a:off x="503640" y="6124680"/>
            <a:ext cx="730872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deep copies between memory levels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Agnostic Memory Model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503640" y="1837800"/>
            <a:ext cx="9071640" cy="4274280"/>
          </a:xfrm>
          <a:prstGeom prst="rect">
            <a:avLst/>
          </a:prstGeom>
          <a:ln>
            <a:noFill/>
          </a:ln>
        </p:spPr>
      </p:pic>
      <p:sp>
        <p:nvSpPr>
          <p:cNvPr id="202" name="TextShape 2"/>
          <p:cNvSpPr txBox="1"/>
          <p:nvPr/>
        </p:nvSpPr>
        <p:spPr>
          <a:xfrm>
            <a:off x="503640" y="6124680"/>
            <a:ext cx="730872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deep copies between memory levels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Agnostic Memory Model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504000" y="1326240"/>
            <a:ext cx="442692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parallelization levels to hardware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the Abstraction Model to the Hardware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5702400" y="1326240"/>
            <a:ext cx="3327120" cy="52977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TextShape 2"/>
          <p:cNvSpPr txBox="1"/>
          <p:nvPr/>
        </p:nvSpPr>
        <p:spPr>
          <a:xfrm>
            <a:off x="504000" y="1326240"/>
            <a:ext cx="442692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parallelization levels to hardware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the Abstraction Model to the Hardware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5702400" y="1326240"/>
            <a:ext cx="3327120" cy="52977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TextShape 2"/>
          <p:cNvSpPr txBox="1"/>
          <p:nvPr/>
        </p:nvSpPr>
        <p:spPr>
          <a:xfrm>
            <a:off x="504000" y="1326240"/>
            <a:ext cx="442692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parallelization levels to hardware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the Abstraction Model to the Hardware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5702400" y="1326240"/>
            <a:ext cx="3327120" cy="52977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Shape 2"/>
          <p:cNvSpPr txBox="1"/>
          <p:nvPr/>
        </p:nvSpPr>
        <p:spPr>
          <a:xfrm>
            <a:off x="504000" y="1326240"/>
            <a:ext cx="442692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parallelization levels to hardware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the Abstraction Model to the Hardware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5702400" y="1326240"/>
            <a:ext cx="3327120" cy="529776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TextShape 2"/>
          <p:cNvSpPr txBox="1"/>
          <p:nvPr/>
        </p:nvSpPr>
        <p:spPr>
          <a:xfrm>
            <a:off x="504000" y="1326240"/>
            <a:ext cx="442692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Explicit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parallelization levels to hardware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TextShape 3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the Abstraction Model to the Hardware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5702400" y="1326240"/>
            <a:ext cx="3327120" cy="52977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04000" y="1080000"/>
            <a:ext cx="9359280" cy="6125760"/>
          </a:xfrm>
          <a:prstGeom prst="rect">
            <a:avLst/>
          </a:prstGeom>
          <a:ln>
            <a:noFill/>
          </a:ln>
        </p:spPr>
      </p:pic>
      <p:sp>
        <p:nvSpPr>
          <p:cNvPr id="137" name="TextShape 1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309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is Everywhere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38" name="Line 2"/>
          <p:cNvCxnSpPr/>
          <p:nvPr/>
        </p:nvCxnSpPr>
        <p:spPr>
          <a:xfrm>
            <a:off x="2897280" y="2820600"/>
            <a:ext cx="271080" cy="995760"/>
          </a:xfrm>
          <a:prstGeom prst="straightConnector1">
            <a:avLst/>
          </a:prstGeom>
          <a:ln w="29160">
            <a:solidFill>
              <a:srgbClr val="ff6600"/>
            </a:solidFill>
            <a:round/>
          </a:ln>
        </p:spPr>
      </p:cxnSp>
      <p:sp>
        <p:nvSpPr>
          <p:cNvPr id="139" name="CustomShape 3"/>
          <p:cNvSpPr/>
          <p:nvPr/>
        </p:nvSpPr>
        <p:spPr>
          <a:xfrm>
            <a:off x="2952000" y="3816000"/>
            <a:ext cx="432000" cy="432000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140" name="Line 4"/>
          <p:cNvCxnSpPr/>
          <p:nvPr/>
        </p:nvCxnSpPr>
        <p:spPr>
          <a:xfrm flipH="1" flipV="1">
            <a:off x="2457000" y="5121000"/>
            <a:ext cx="734040" cy="677880"/>
          </a:xfrm>
          <a:prstGeom prst="straightConnector1">
            <a:avLst/>
          </a:prstGeom>
          <a:ln w="29160">
            <a:solidFill>
              <a:srgbClr val="ff6600"/>
            </a:solidFill>
            <a:round/>
          </a:ln>
        </p:spPr>
      </p:cxn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3190680" y="4685040"/>
            <a:ext cx="3073320" cy="2226960"/>
          </a:xfrm>
          <a:prstGeom prst="rect">
            <a:avLst/>
          </a:prstGeom>
          <a:ln w="29160">
            <a:solidFill>
              <a:srgbClr val="ff6600"/>
            </a:solidFill>
            <a:round/>
          </a:ln>
        </p:spPr>
      </p:pic>
      <p:sp>
        <p:nvSpPr>
          <p:cNvPr id="142" name="TextShape 5"/>
          <p:cNvSpPr txBox="1"/>
          <p:nvPr/>
        </p:nvSpPr>
        <p:spPr>
          <a:xfrm>
            <a:off x="3240000" y="4685040"/>
            <a:ext cx="208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Electron beam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X-ray tomography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2088000" y="4752000"/>
            <a:ext cx="432000" cy="432000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144" name="Line 7"/>
          <p:cNvCxnSpPr/>
          <p:nvPr/>
        </p:nvCxnSpPr>
        <p:spPr>
          <a:xfrm flipH="1">
            <a:off x="6615000" y="4320000"/>
            <a:ext cx="1521360" cy="1377360"/>
          </a:xfrm>
          <a:prstGeom prst="straightConnector1">
            <a:avLst/>
          </a:prstGeom>
          <a:ln w="29160">
            <a:solidFill>
              <a:srgbClr val="ff6600"/>
            </a:solidFill>
            <a:round/>
          </a:ln>
        </p:spPr>
      </p:cxnSp>
      <p:sp>
        <p:nvSpPr>
          <p:cNvPr id="145" name="CustomShape 8"/>
          <p:cNvSpPr/>
          <p:nvPr/>
        </p:nvSpPr>
        <p:spPr>
          <a:xfrm>
            <a:off x="6552000" y="5328000"/>
            <a:ext cx="432000" cy="432000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freeze">
                      <p:stCondLst>
                        <p:cond delay="indefinite"/>
                      </p:stCondLst>
                      <p:childTnLst>
                        <p:par>
                          <p:cTn id="9" fill="freeze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freeze">
                      <p:stCondLst>
                        <p:cond delay="indefinite"/>
                      </p:stCondLst>
                      <p:childTnLst>
                        <p:par>
                          <p:cTn id="14" fill="freeze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 Allows to Go for Various Architectures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910520" y="1326240"/>
            <a:ext cx="6257880" cy="52977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Does it Feel ?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158400" y="1111320"/>
            <a:ext cx="9762480" cy="2037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struct</a:t>
            </a:r>
            <a:r>
              <a:rPr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Kernel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template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typename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TAcc&gt;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ALPAKA_FN_ACC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auto </a:t>
            </a:r>
            <a:r>
              <a:rPr lang="en-US" sz="15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operator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()(TAcc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&amp;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acc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-&gt; void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Do your parallel calculation here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TextShape 4"/>
          <p:cNvSpPr txBox="1"/>
          <p:nvPr/>
        </p:nvSpPr>
        <p:spPr>
          <a:xfrm>
            <a:off x="180000" y="4947120"/>
            <a:ext cx="9762480" cy="16048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Kernel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kernel;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exec(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alpaka::exec::c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reate&lt;Acc&gt;(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workDiv,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kernel);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alpaka::stream::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enqueue(stream, exec);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5"/>
          <p:cNvSpPr txBox="1"/>
          <p:nvPr/>
        </p:nvSpPr>
        <p:spPr>
          <a:xfrm>
            <a:off x="173520" y="3398400"/>
            <a:ext cx="9762480" cy="30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Acc =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alpaka::acc::AccGpuCudaRt&lt;Dim, Size&gt;;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TextShape 6"/>
          <p:cNvSpPr txBox="1"/>
          <p:nvPr/>
        </p:nvSpPr>
        <p:spPr>
          <a:xfrm>
            <a:off x="173520" y="3960000"/>
            <a:ext cx="9762480" cy="7394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WorkDiv workdiv(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alpaka::workdiv::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WorkDivMembers&lt;Dim, Size&gt;(blocksPerGrid,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                                       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threadsPerBlock,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                                       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elementsPerThread));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>
                <p:childTnLst>
                  <p:par>
                    <p:cTn id="135" fill="freeze">
                      <p:stCondLst>
                        <p:cond delay="indefinite"/>
                      </p:stCondLst>
                      <p:childTnLst>
                        <p:par>
                          <p:cTn id="136" fill="freeze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freeze">
                      <p:stCondLst>
                        <p:cond delay="indefinite"/>
                      </p:stCondLst>
                      <p:childTnLst>
                        <p:par>
                          <p:cTn id="141" fill="freeze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freeze">
                      <p:stCondLst>
                        <p:cond delay="indefinite"/>
                      </p:stCondLst>
                      <p:childTnLst>
                        <p:par>
                          <p:cTn id="146" fill="freeze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Compile to Almost Same PTX Code (DAXPY)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Grafik 3" descr=""/>
          <p:cNvPicPr/>
          <p:nvPr/>
        </p:nvPicPr>
        <p:blipFill>
          <a:blip r:embed="rId1"/>
          <a:stretch/>
        </p:blipFill>
        <p:spPr>
          <a:xfrm>
            <a:off x="729000" y="1539000"/>
            <a:ext cx="8919000" cy="393300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Almost Zero Overhead (DGEMM)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Grafik 4" descr=""/>
          <p:cNvPicPr/>
          <p:nvPr/>
        </p:nvPicPr>
        <p:blipFill>
          <a:blip r:embed="rId1"/>
          <a:stretch/>
        </p:blipFill>
        <p:spPr>
          <a:xfrm>
            <a:off x="144000" y="1080000"/>
            <a:ext cx="9386640" cy="547200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 Portable (DGEMM)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631080" y="1326240"/>
            <a:ext cx="8816760" cy="529776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30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Today with the Set of Predefined Accelerators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503640" y="2576160"/>
            <a:ext cx="9071640" cy="279756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 Example: Initialization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158400" y="1111320"/>
            <a:ext cx="9762480" cy="48502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Configure Alpaka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Dim    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alpaka::dim::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DimInt&lt;3u&gt;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Size    = std::size_t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Acc    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alpaka::acc::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AccCpuSerial&lt;Dim, Size&gt;;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Host   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alpaka::acc::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AccCpuSerial&lt;Dim, Size&gt;;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Stream 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alpaka::stream::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StreamCpuSync;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WorkDiv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alpaka::workdiv::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WorkDivMembers&lt;Dim, Size&gt;;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Elem    = float;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Retrieve devices and stream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DevHost devHost (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alpaka::dev::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DevMan&lt;Host&gt;::getDevByIdx(0)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DevAcc  devAcc  (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alpaka::dev::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DevMan&lt;Acc&gt;::getDevByIdx(0)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Stream  stream  ( devAcc);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Specify work division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elementsPerThread (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Vec&lt;Dim, Size&gt;::ones()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threadsPerBlock   (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Vec&lt;Dim, Size&gt;::all(</a:t>
            </a:r>
            <a:r>
              <a:rPr lang="en-US" sz="15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2u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blocksPerGrid     (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Vec&lt;Dim, Size&gt;(</a:t>
            </a:r>
            <a:r>
              <a:rPr lang="en-US" sz="15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4u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lang="en-US" sz="15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8u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lang="en-US" sz="15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16u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WorkDiv workdiv(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alpaka::workdiv::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WorkDivMembers&lt;Dim, Size&gt;(blocksPerGrid,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                                       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threadsPerBlock,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                                       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elementsPerThread));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 Example : Call the Kernel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158400" y="1190160"/>
            <a:ext cx="9762480" cy="5066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Memory allocation and host to device memory copy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X_h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alpaka::mem::buf::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alloc&lt;int, int&gt;(devHost, extent);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Y_h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alpaka::mem::buf::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alloc&lt;int, int&gt;(devHost, extent);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X_d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alpaka::mem::buf::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alloc&lt;Val, Size&gt;(devAcc, extent);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Y_d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alpaka::mem::buf::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alloc&lt;Val, Size&gt;(devAcc, extent);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alpaka::mem::view::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copy(stream, X_d, X_h, extent);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alpaka::mem::view::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copy(stream, Y_d, Y_h, extent);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Kernel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creation</a:t>
            </a:r>
            <a:r>
              <a:rPr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and execution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VectorAdd kernel;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exec(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alpaka::exec::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create&lt;Acc&gt;(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workDiv,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kernel,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numElements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alpaka::mem::view::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getPtrNative(X_d),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alpaka::mem::view::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getPtrNative(Y_d)));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alpaka::stream::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enqueue(stream, exec);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Copy memory back to host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alpaka::mem::view::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copy(stream, Y_h, Y_d, extent);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 Example : Call the Kernel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158400" y="1190160"/>
            <a:ext cx="9762480" cy="54993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struct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VectorAdd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template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typename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TAcc,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typename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TElem,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typename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TSize&gt;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ALPAKA_FN_ACC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auto </a:t>
            </a:r>
            <a:r>
              <a:rPr lang="en-US" sz="15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operator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()(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TAcc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&amp; 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acc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TSize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&amp; numElements,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TElem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*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X,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TElem *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Y)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-&gt; void 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namespace alpaka;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globalIdx     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idx::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getIdx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Grid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Threads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acc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)[</a:t>
            </a:r>
            <a:r>
              <a:rPr lang="en-US" sz="15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0u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elemsPerThread = </a:t>
            </a:r>
            <a:r>
              <a:rPr lang="en-US" sz="15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workdiv::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getWorkDiv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Thread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Elems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1" lang="en-US" sz="15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acc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)[</a:t>
            </a:r>
            <a:r>
              <a:rPr lang="en-US" sz="15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0u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begin          = globalIdx * elemsPerThread;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(begin &lt; numElements){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auto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end = </a:t>
            </a:r>
            <a:r>
              <a:rPr lang="en-US" sz="15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min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(begin + elemsPerThread, numElements);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lang="en-US" sz="15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for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(TSize i = begin; i &lt; end; ++i){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Y[i] = X[i] + Y[i];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504000" y="1326240"/>
            <a:ext cx="907164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 lazy to port your CUDA code ? </a:t>
            </a:r>
            <a:r>
              <a:rPr lang="en-US" sz="3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Cupla !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90160" y="1980720"/>
            <a:ext cx="1984320" cy="3650760"/>
          </a:xfrm>
          <a:prstGeom prst="rect">
            <a:avLst/>
          </a:prstGeom>
          <a:solidFill>
            <a:srgbClr val="ffffff"/>
          </a:solidFill>
          <a:ln>
            <a:solidFill>
              <a:srgbClr val="0066c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TextShape 2"/>
          <p:cNvSpPr txBox="1"/>
          <p:nvPr/>
        </p:nvSpPr>
        <p:spPr>
          <a:xfrm>
            <a:off x="504000" y="10080"/>
            <a:ext cx="9071640" cy="1378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309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Data Analysis Pipeline 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269720" y="2059920"/>
            <a:ext cx="1825560" cy="1111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22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Simulations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1269720" y="3250440"/>
            <a:ext cx="1825560" cy="1111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22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Experiments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1269720" y="4441320"/>
            <a:ext cx="1825560" cy="1111320"/>
          </a:xfrm>
          <a:prstGeom prst="rect">
            <a:avLst/>
          </a:prstGeom>
          <a:solidFill>
            <a:srgbClr val="ffffff"/>
          </a:solidFill>
          <a:ln>
            <a:solidFill>
              <a:srgbClr val="0066cc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22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Storage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6"/>
          <p:cNvSpPr/>
          <p:nvPr/>
        </p:nvSpPr>
        <p:spPr>
          <a:xfrm>
            <a:off x="4206240" y="3250440"/>
            <a:ext cx="1825560" cy="1111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22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Processing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52" name="Line 7"/>
          <p:cNvCxnSpPr>
            <a:stCxn id="146" idx="3"/>
            <a:endCxn id="151" idx="1"/>
          </p:cNvCxnSpPr>
          <p:nvPr/>
        </p:nvCxnSpPr>
        <p:spPr>
          <a:xfrm>
            <a:off x="3174480" y="3805920"/>
            <a:ext cx="103212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53" name="Line 8"/>
          <p:cNvCxnSpPr>
            <a:stCxn id="151" idx="3"/>
          </p:cNvCxnSpPr>
          <p:nvPr/>
        </p:nvCxnSpPr>
        <p:spPr>
          <a:xfrm>
            <a:off x="6031800" y="3805920"/>
            <a:ext cx="111168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154" name="CustomShape 9"/>
          <p:cNvSpPr/>
          <p:nvPr/>
        </p:nvSpPr>
        <p:spPr>
          <a:xfrm>
            <a:off x="7143120" y="3250440"/>
            <a:ext cx="1825560" cy="11113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22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55" name="Line 10"/>
          <p:cNvCxnSpPr>
            <a:stCxn id="154" idx="0"/>
            <a:endCxn id="146" idx="0"/>
          </p:cNvCxnSpPr>
          <p:nvPr/>
        </p:nvCxnSpPr>
        <p:spPr>
          <a:xfrm flipH="1" flipV="1">
            <a:off x="2182320" y="1980720"/>
            <a:ext cx="5873760" cy="127008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sp>
        <p:nvSpPr>
          <p:cNvPr id="156" name="CustomShape 11"/>
          <p:cNvSpPr/>
          <p:nvPr/>
        </p:nvSpPr>
        <p:spPr>
          <a:xfrm>
            <a:off x="1080000" y="5832000"/>
            <a:ext cx="6120000" cy="936000"/>
          </a:xfrm>
          <a:custGeom>
            <a:avLst/>
            <a:gdLst/>
            <a:ahLst/>
            <a:rect l="0" t="0" r="r" b="b"/>
            <a:pathLst>
              <a:path w="17002" h="2602">
                <a:moveTo>
                  <a:pt x="433" y="0"/>
                </a:moveTo>
                <a:cubicBezTo>
                  <a:pt x="216" y="0"/>
                  <a:pt x="0" y="216"/>
                  <a:pt x="0" y="433"/>
                </a:cubicBezTo>
                <a:lnTo>
                  <a:pt x="0" y="2167"/>
                </a:lnTo>
                <a:cubicBezTo>
                  <a:pt x="0" y="2384"/>
                  <a:pt x="216" y="2601"/>
                  <a:pt x="433" y="2601"/>
                </a:cubicBezTo>
                <a:lnTo>
                  <a:pt x="16567" y="2601"/>
                </a:lnTo>
                <a:cubicBezTo>
                  <a:pt x="16784" y="2601"/>
                  <a:pt x="17001" y="2384"/>
                  <a:pt x="17001" y="2167"/>
                </a:cubicBezTo>
                <a:lnTo>
                  <a:pt x="17001" y="433"/>
                </a:lnTo>
                <a:cubicBezTo>
                  <a:pt x="17001" y="216"/>
                  <a:pt x="16784" y="0"/>
                  <a:pt x="16567" y="0"/>
                </a:cubicBezTo>
                <a:lnTo>
                  <a:pt x="433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lang="en-US" sz="24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pipeline needs to scale with your data !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" dur="indefinite" restart="never" nodeType="tmRoot">
          <p:childTnLst>
            <p:seq>
              <p:cTn id="19" nodeType="mainSeq">
                <p:childTnLst>
                  <p:par>
                    <p:cTn id="20" fill="freeze">
                      <p:stCondLst>
                        <p:cond delay="indefinite"/>
                      </p:stCondLst>
                      <p:childTnLst>
                        <p:par>
                          <p:cTn id="21" fill="freeze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freeze">
                      <p:stCondLst>
                        <p:cond delay="indefinite"/>
                      </p:stCondLst>
                      <p:childTnLst>
                        <p:par>
                          <p:cTn id="26" fill="freeze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freeze">
                      <p:stCondLst>
                        <p:cond delay="indefinite"/>
                      </p:stCondLst>
                      <p:childTnLst>
                        <p:par>
                          <p:cTn id="31" fill="freeze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TextShape 2"/>
          <p:cNvSpPr txBox="1"/>
          <p:nvPr/>
        </p:nvSpPr>
        <p:spPr>
          <a:xfrm>
            <a:off x="396720" y="3349440"/>
            <a:ext cx="9365760" cy="23907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template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blockSize &gt;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struct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fooKernel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template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 </a:t>
            </a:r>
            <a:r>
              <a:rPr lang="en-US" sz="1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typename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b="1" lang="en-US" sz="1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T_Acc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&gt;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b="1" lang="en-US" sz="1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ALPAKA_FN_ACC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void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operator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()( </a:t>
            </a:r>
            <a:r>
              <a:rPr b="1" lang="en-US" sz="1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T_Acc const &amp; acc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* ptr,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float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value) </a:t>
            </a:r>
            <a:r>
              <a:rPr lang="en-US" sz="1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96720" y="1411560"/>
            <a:ext cx="9365760" cy="12405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template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blockSize &gt;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__global__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void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fooKernel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* ptr,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float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value 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4"/>
          <p:cNvSpPr txBox="1"/>
          <p:nvPr/>
        </p:nvSpPr>
        <p:spPr>
          <a:xfrm>
            <a:off x="317160" y="967680"/>
            <a:ext cx="2063520" cy="44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 Kernel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TextShape 5"/>
          <p:cNvSpPr txBox="1"/>
          <p:nvPr/>
        </p:nvSpPr>
        <p:spPr>
          <a:xfrm>
            <a:off x="317160" y="2838240"/>
            <a:ext cx="2063520" cy="44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Cupla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TextShape 6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Rewrite Kernel Functions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TextShape 2"/>
          <p:cNvSpPr txBox="1"/>
          <p:nvPr/>
        </p:nvSpPr>
        <p:spPr>
          <a:xfrm>
            <a:off x="396720" y="968040"/>
            <a:ext cx="3889080" cy="44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 host side kernel call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396720" y="1411920"/>
            <a:ext cx="9365760" cy="8895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dim3 </a:t>
            </a:r>
            <a:r>
              <a:rPr lang="en-US" sz="1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gridSize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42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dim3 </a:t>
            </a:r>
            <a:r>
              <a:rPr lang="en-US" sz="12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blockSize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256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extern shared memory and stream is optional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fooKernel&lt; 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16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&gt;&lt;&lt;&lt; gridSize, blockSize, 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&gt;&gt;&gt;( ptr, 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23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288000" y="2909160"/>
            <a:ext cx="3889080" cy="44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Cupla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host side kernel call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5"/>
          <p:cNvSpPr txBox="1"/>
          <p:nvPr/>
        </p:nvSpPr>
        <p:spPr>
          <a:xfrm>
            <a:off x="367560" y="3353400"/>
            <a:ext cx="9365760" cy="1470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dim3 </a:t>
            </a:r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gridSize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42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dim3 </a:t>
            </a:r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blockSize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256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CUPLA_KERNEL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(fooKernel&lt;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16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&gt;)( gridSize, blockSize,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)( ptr,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23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6"/>
          <p:cNvSpPr txBox="1"/>
          <p:nvPr/>
        </p:nvSpPr>
        <p:spPr>
          <a:xfrm>
            <a:off x="396720" y="968400"/>
            <a:ext cx="3889080" cy="44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 host side kernel call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TextShape 7"/>
          <p:cNvSpPr txBox="1"/>
          <p:nvPr/>
        </p:nvSpPr>
        <p:spPr>
          <a:xfrm>
            <a:off x="396720" y="1412640"/>
            <a:ext cx="9365760" cy="12405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dim3 </a:t>
            </a:r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gridSize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42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dim3 </a:t>
            </a:r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blockSize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256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fooKernel&lt;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16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&gt;&lt;&lt;&lt; gridSize, blockSize,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&gt;&gt;&gt;( ptr,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23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8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Rewrite Host Side Kernel Call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extShape 2"/>
          <p:cNvSpPr txBox="1"/>
          <p:nvPr/>
        </p:nvSpPr>
        <p:spPr>
          <a:xfrm>
            <a:off x="396720" y="1412640"/>
            <a:ext cx="9365760" cy="1700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__shared__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foo;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__shared__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fooCArray[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32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__shared__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fooCArray2D[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4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][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32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];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extern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__shared__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float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fooPtr[];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bar = fooCArray2D[ threadIdx.x ][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];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96720" y="968760"/>
            <a:ext cx="3889080" cy="44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CUDA shared memory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TextShape 4"/>
          <p:cNvSpPr txBox="1"/>
          <p:nvPr/>
        </p:nvSpPr>
        <p:spPr>
          <a:xfrm>
            <a:off x="396720" y="3700440"/>
            <a:ext cx="9365760" cy="1700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sharedMem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 foo,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sharedMem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 fooCArray, cupla::Array&lt;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32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&gt;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99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sharedMem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 fooCArray, cupla::Array&lt; cupla::Array&lt; int,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4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&gt;,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32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&gt;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sharedMemExtern( fooPtr,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float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* 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bar = fooCArray2D[ threadIdx.x ][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];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TextShape 5"/>
          <p:cNvSpPr txBox="1"/>
          <p:nvPr/>
        </p:nvSpPr>
        <p:spPr>
          <a:xfrm>
            <a:off x="396720" y="3256560"/>
            <a:ext cx="3889080" cy="44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Cupla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shared memory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6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Rewrite Shared Memory Allocation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504000" y="1326240"/>
            <a:ext cx="907164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52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GrayBat: Graph-Based Communication Approach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503640" y="2278080"/>
            <a:ext cx="9071640" cy="339372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GrayBat: Graph-Based Communication Approach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503640" y="2278080"/>
            <a:ext cx="9071640" cy="33937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GrayBat: Graph-Based Communication Approach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503640" y="2278080"/>
            <a:ext cx="9071640" cy="339372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GrayBat: Graph-Based Communication Approach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503640" y="2278080"/>
            <a:ext cx="9071640" cy="339372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GrayBat: Graph-Based Communication Approach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503640" y="2278080"/>
            <a:ext cx="9071640" cy="339372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Lets Have a Short Look Into the Code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216000" y="1202400"/>
            <a:ext cx="9762480" cy="7804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CP   = graybat::communicationPolicy::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BMPI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GP   = graybat::graphPolicy::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BGL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&lt;Property&gt;;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Cage = graybat::Cage&lt;CP, GP&gt; Cage;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TextShape 4"/>
          <p:cNvSpPr txBox="1"/>
          <p:nvPr/>
        </p:nvSpPr>
        <p:spPr>
          <a:xfrm>
            <a:off x="216000" y="2113560"/>
            <a:ext cx="9762480" cy="7804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Cage cage;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cage.</a:t>
            </a:r>
            <a:r>
              <a:rPr lang="en-US" sz="16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setGraph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(graybat::pattern::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Chain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&lt;GP&gt;(</a:t>
            </a:r>
            <a:r>
              <a:rPr lang="en-US" sz="16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100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cage.</a:t>
            </a:r>
            <a:r>
              <a:rPr lang="en-US" sz="16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distribute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(graybat::mapping::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Consecutive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());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TextShape 5"/>
          <p:cNvSpPr txBox="1"/>
          <p:nvPr/>
        </p:nvSpPr>
        <p:spPr>
          <a:xfrm>
            <a:off x="216000" y="3033000"/>
            <a:ext cx="9762480" cy="3771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std::array&lt;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unsigned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1&gt; input, output, intermediate;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Vertex entry = cage.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getVertex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(0);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Vertex exit  = cage.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getVertex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99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for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(Vertex v : cage.hostedVertices){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== entry)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spread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(input, events);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!= entry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and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 != exit)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forward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(intermediate, std::plus&lt;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&gt;());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== exit)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collect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(output);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7848000" y="3312000"/>
            <a:ext cx="430920" cy="430920"/>
          </a:xfrm>
          <a:prstGeom prst="ellipse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97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>
            <a:off x="7848000" y="398880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+1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7848000" y="522000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+1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9"/>
          <p:cNvSpPr/>
          <p:nvPr/>
        </p:nvSpPr>
        <p:spPr>
          <a:xfrm>
            <a:off x="7848000" y="5897160"/>
            <a:ext cx="430920" cy="430920"/>
          </a:xfrm>
          <a:prstGeom prst="ellipse">
            <a:avLst/>
          </a:prstGeom>
          <a:solidFill>
            <a:srgbClr val="0066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97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98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03" name="Line 10"/>
          <p:cNvCxnSpPr>
            <a:stCxn id="300" idx="6"/>
            <a:endCxn id="300" idx="6"/>
          </p:cNvCxnSpPr>
          <p:nvPr/>
        </p:nvCxnSpPr>
        <p:spPr>
          <a:xfrm>
            <a:off x="8278920" y="4204440"/>
            <a:ext cx="360" cy="36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sp>
        <p:nvSpPr>
          <p:cNvPr id="304" name="Line 11"/>
          <p:cNvSpPr/>
          <p:nvPr/>
        </p:nvSpPr>
        <p:spPr>
          <a:xfrm>
            <a:off x="8063280" y="374292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12"/>
          <p:cNvSpPr/>
          <p:nvPr/>
        </p:nvSpPr>
        <p:spPr>
          <a:xfrm>
            <a:off x="8061840" y="497376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13"/>
          <p:cNvSpPr/>
          <p:nvPr/>
        </p:nvSpPr>
        <p:spPr>
          <a:xfrm>
            <a:off x="8063280" y="442008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14"/>
          <p:cNvSpPr/>
          <p:nvPr/>
        </p:nvSpPr>
        <p:spPr>
          <a:xfrm>
            <a:off x="8061840" y="565092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TextShape 15"/>
          <p:cNvSpPr txBox="1"/>
          <p:nvPr/>
        </p:nvSpPr>
        <p:spPr>
          <a:xfrm rot="5457000">
            <a:off x="7893000" y="4587480"/>
            <a:ext cx="410760" cy="46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TextShape 16"/>
          <p:cNvSpPr txBox="1"/>
          <p:nvPr/>
        </p:nvSpPr>
        <p:spPr>
          <a:xfrm>
            <a:off x="8279640" y="3376440"/>
            <a:ext cx="758880" cy="63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entry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TextShape 17"/>
          <p:cNvSpPr txBox="1"/>
          <p:nvPr/>
        </p:nvSpPr>
        <p:spPr>
          <a:xfrm>
            <a:off x="8324280" y="5946120"/>
            <a:ext cx="590400" cy="63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0" dur="indefinite" restart="never" nodeType="tmRoot">
          <p:childTnLst>
            <p:seq>
              <p:cTn id="151" nodeType="mainSeq">
                <p:childTnLst>
                  <p:par>
                    <p:cTn id="152" fill="freeze">
                      <p:stCondLst>
                        <p:cond delay="indefinite"/>
                      </p:stCondLst>
                      <p:childTnLst>
                        <p:par>
                          <p:cTn id="153" fill="freeze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freeze">
                      <p:stCondLst>
                        <p:cond delay="indefinite"/>
                      </p:stCondLst>
                      <p:childTnLst>
                        <p:par>
                          <p:cTn id="158" fill="freeze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309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Problems to Solve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080000" y="1080000"/>
            <a:ext cx="8280000" cy="4032000"/>
          </a:xfrm>
          <a:custGeom>
            <a:avLst/>
            <a:gdLst/>
            <a:ahLst/>
            <a:rect l="0" t="0" r="r" b="b"/>
            <a:pathLst>
              <a:path w="23001" h="11202">
                <a:moveTo>
                  <a:pt x="1866" y="0"/>
                </a:moveTo>
                <a:cubicBezTo>
                  <a:pt x="933" y="0"/>
                  <a:pt x="0" y="933"/>
                  <a:pt x="0" y="1866"/>
                </a:cubicBezTo>
                <a:lnTo>
                  <a:pt x="0" y="9334"/>
                </a:lnTo>
                <a:cubicBezTo>
                  <a:pt x="0" y="10267"/>
                  <a:pt x="933" y="11201"/>
                  <a:pt x="1866" y="11201"/>
                </a:cubicBezTo>
                <a:lnTo>
                  <a:pt x="21134" y="11201"/>
                </a:lnTo>
                <a:cubicBezTo>
                  <a:pt x="22067" y="11201"/>
                  <a:pt x="23000" y="10267"/>
                  <a:pt x="23000" y="9334"/>
                </a:cubicBezTo>
                <a:lnTo>
                  <a:pt x="23000" y="1866"/>
                </a:lnTo>
                <a:cubicBezTo>
                  <a:pt x="23000" y="933"/>
                  <a:pt x="22067" y="0"/>
                  <a:pt x="21134" y="0"/>
                </a:cubicBezTo>
                <a:lnTo>
                  <a:pt x="1866" y="0"/>
                </a:lnTo>
              </a:path>
            </a:pathLst>
          </a:custGeom>
          <a:noFill/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 data rates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Ondemand scaling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Various communication protocols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Heterogeneous cluster systems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GPU, MIC and CPU on the same node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Various network standards e.g. infiniband, ethernet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memory architecture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 developing compute hardware and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programming models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576000" y="5184000"/>
            <a:ext cx="9288000" cy="124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de-DE" sz="3309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Problems should not be solved all at once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maintainable, not scaleable, not sustainable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6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solve them by independent </a:t>
            </a:r>
            <a:r>
              <a:rPr lang="de-DE" sz="2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building blocks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>
                <p:childTnLst>
                  <p:par>
                    <p:cTn id="37" fill="freeze">
                      <p:stCondLst>
                        <p:cond delay="indefinite"/>
                      </p:stCondLst>
                      <p:childTnLst>
                        <p:par>
                          <p:cTn id="38" fill="freeze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500"/>
                                        <p:tgtEl>
                                          <p:spTgt spid="158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freeze">
                      <p:stCondLst>
                        <p:cond delay="indefinite"/>
                      </p:stCondLst>
                      <p:childTnLst>
                        <p:par>
                          <p:cTn id="43" fill="freeze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0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158">
                                            <p:txEl>
                                              <p:pRg st="20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freeze">
                      <p:stCondLst>
                        <p:cond delay="indefinite"/>
                      </p:stCondLst>
                      <p:childTnLst>
                        <p:par>
                          <p:cTn id="48" fill="freeze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7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158">
                                            <p:txEl>
                                              <p:pRg st="37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freeze">
                      <p:stCondLst>
                        <p:cond delay="indefinite"/>
                      </p:stCondLst>
                      <p:childTnLst>
                        <p:par>
                          <p:cTn id="53" fill="freeze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158">
                                            <p:txEl>
                                              <p:pRg st="69" end="9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freeze">
                      <p:stCondLst>
                        <p:cond delay="indefinite"/>
                      </p:stCondLst>
                      <p:childTnLst>
                        <p:par>
                          <p:cTn id="58" fill="freeze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99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158">
                                            <p:txEl>
                                              <p:pRg st="99" end="1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freeze">
                      <p:stCondLst>
                        <p:cond delay="indefinite"/>
                      </p:stCondLst>
                      <p:childTnLst>
                        <p:par>
                          <p:cTn id="63" fill="freeze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33" end="1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158">
                                            <p:txEl>
                                              <p:pRg st="133" end="1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freeze">
                      <p:stCondLst>
                        <p:cond delay="indefinite"/>
                      </p:stCondLst>
                      <p:childTnLst>
                        <p:par>
                          <p:cTn id="68" fill="freeze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85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158">
                                            <p:txEl>
                                              <p:pRg st="185" end="2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freeze">
                      <p:stCondLst>
                        <p:cond delay="indefinite"/>
                      </p:stCondLst>
                      <p:childTnLst>
                        <p:par>
                          <p:cTn id="73" fill="freeze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18" end="2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158">
                                            <p:txEl>
                                              <p:pRg st="218" end="2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56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58">
                                            <p:txEl>
                                              <p:pRg st="256" end="2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freeze">
                      <p:stCondLst>
                        <p:cond delay="indefinite"/>
                      </p:stCondLst>
                      <p:childTnLst>
                        <p:par>
                          <p:cTn id="81" fill="freeze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freeze">
                      <p:stCondLst>
                        <p:cond delay="indefinite"/>
                      </p:stCondLst>
                      <p:childTnLst>
                        <p:par>
                          <p:cTn id="86" fill="freeze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159">
                                            <p:txEl>
                                              <p:pRg st="0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159">
                                            <p:txEl>
                                              <p:pRg st="48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freeze">
                      <p:stCondLst>
                        <p:cond delay="indefinite"/>
                      </p:stCondLst>
                      <p:childTnLst>
                        <p:par>
                          <p:cTn id="94" fill="freeze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97" end="1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159">
                                            <p:txEl>
                                              <p:pRg st="97" end="1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Usage in a Real World Code (HASEonGPU)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Grafik 2" descr=""/>
          <p:cNvPicPr/>
          <p:nvPr/>
        </p:nvPicPr>
        <p:blipFill>
          <a:blip r:embed="rId1"/>
          <a:stretch/>
        </p:blipFill>
        <p:spPr>
          <a:xfrm>
            <a:off x="360000" y="1008000"/>
            <a:ext cx="7848000" cy="5885640"/>
          </a:xfrm>
          <a:prstGeom prst="rect">
            <a:avLst/>
          </a:prstGeom>
          <a:ln>
            <a:noFill/>
          </a:ln>
        </p:spPr>
      </p:pic>
      <p:sp>
        <p:nvSpPr>
          <p:cNvPr id="314" name="TextShape 3"/>
          <p:cNvSpPr txBox="1"/>
          <p:nvPr/>
        </p:nvSpPr>
        <p:spPr>
          <a:xfrm>
            <a:off x="4752000" y="3024000"/>
            <a:ext cx="3816000" cy="115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overhead of GrayBat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compared to the plain MPI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version of the code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 Example: Initialization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396720" y="1422000"/>
            <a:ext cx="6227280" cy="50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7241400" y="3349440"/>
            <a:ext cx="43128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5"/>
          <p:cNvSpPr/>
          <p:nvPr/>
        </p:nvSpPr>
        <p:spPr>
          <a:xfrm>
            <a:off x="7241400" y="4026240"/>
            <a:ext cx="43128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6"/>
          <p:cNvSpPr/>
          <p:nvPr/>
        </p:nvSpPr>
        <p:spPr>
          <a:xfrm>
            <a:off x="7241400" y="5257080"/>
            <a:ext cx="43128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321" name="Line 7"/>
          <p:cNvCxnSpPr>
            <a:stCxn id="319" idx="6"/>
            <a:endCxn id="319" idx="6"/>
          </p:cNvCxnSpPr>
          <p:nvPr/>
        </p:nvCxnSpPr>
        <p:spPr>
          <a:xfrm>
            <a:off x="7672680" y="4241880"/>
            <a:ext cx="360" cy="36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sp>
        <p:nvSpPr>
          <p:cNvPr id="322" name="Line 8"/>
          <p:cNvSpPr/>
          <p:nvPr/>
        </p:nvSpPr>
        <p:spPr>
          <a:xfrm>
            <a:off x="7457040" y="378000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9"/>
          <p:cNvSpPr/>
          <p:nvPr/>
        </p:nvSpPr>
        <p:spPr>
          <a:xfrm>
            <a:off x="7455600" y="501084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Line 10"/>
          <p:cNvSpPr/>
          <p:nvPr/>
        </p:nvSpPr>
        <p:spPr>
          <a:xfrm>
            <a:off x="7457040" y="445716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TextShape 11"/>
          <p:cNvSpPr txBox="1"/>
          <p:nvPr/>
        </p:nvSpPr>
        <p:spPr>
          <a:xfrm rot="5460600">
            <a:off x="7328160" y="4667040"/>
            <a:ext cx="410400" cy="38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TextShape 12"/>
          <p:cNvSpPr txBox="1"/>
          <p:nvPr/>
        </p:nvSpPr>
        <p:spPr>
          <a:xfrm>
            <a:off x="6984000" y="2634840"/>
            <a:ext cx="982080" cy="66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Chain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pattern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13"/>
          <p:cNvSpPr/>
          <p:nvPr/>
        </p:nvSpPr>
        <p:spPr>
          <a:xfrm>
            <a:off x="8424000" y="330660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4"/>
          <p:cNvSpPr/>
          <p:nvPr/>
        </p:nvSpPr>
        <p:spPr>
          <a:xfrm>
            <a:off x="8424000" y="398340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5"/>
          <p:cNvSpPr/>
          <p:nvPr/>
        </p:nvSpPr>
        <p:spPr>
          <a:xfrm>
            <a:off x="8424000" y="521424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6"/>
          <p:cNvSpPr/>
          <p:nvPr/>
        </p:nvSpPr>
        <p:spPr>
          <a:xfrm>
            <a:off x="9099720" y="5227920"/>
            <a:ext cx="43128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331" name="Line 17"/>
          <p:cNvCxnSpPr>
            <a:stCxn id="328" idx="6"/>
            <a:endCxn id="328" idx="6"/>
          </p:cNvCxnSpPr>
          <p:nvPr/>
        </p:nvCxnSpPr>
        <p:spPr>
          <a:xfrm>
            <a:off x="8854920" y="4199040"/>
            <a:ext cx="360" cy="36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sp>
        <p:nvSpPr>
          <p:cNvPr id="332" name="Line 18"/>
          <p:cNvSpPr/>
          <p:nvPr/>
        </p:nvSpPr>
        <p:spPr>
          <a:xfrm>
            <a:off x="8639640" y="373716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19"/>
          <p:cNvSpPr/>
          <p:nvPr/>
        </p:nvSpPr>
        <p:spPr>
          <a:xfrm>
            <a:off x="8637840" y="496800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20"/>
          <p:cNvSpPr/>
          <p:nvPr/>
        </p:nvSpPr>
        <p:spPr>
          <a:xfrm>
            <a:off x="8639640" y="441432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Line 21"/>
          <p:cNvSpPr/>
          <p:nvPr/>
        </p:nvSpPr>
        <p:spPr>
          <a:xfrm>
            <a:off x="8854920" y="5449320"/>
            <a:ext cx="24624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TextShape 22"/>
          <p:cNvSpPr txBox="1"/>
          <p:nvPr/>
        </p:nvSpPr>
        <p:spPr>
          <a:xfrm rot="5460600">
            <a:off x="8510760" y="4624200"/>
            <a:ext cx="410400" cy="38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TextShape 23"/>
          <p:cNvSpPr txBox="1"/>
          <p:nvPr/>
        </p:nvSpPr>
        <p:spPr>
          <a:xfrm>
            <a:off x="8457840" y="2592000"/>
            <a:ext cx="982080" cy="66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Ring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pattern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Line 24"/>
          <p:cNvSpPr/>
          <p:nvPr/>
        </p:nvSpPr>
        <p:spPr>
          <a:xfrm flipV="1">
            <a:off x="9322200" y="498168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5"/>
          <p:cNvSpPr/>
          <p:nvPr/>
        </p:nvSpPr>
        <p:spPr>
          <a:xfrm flipV="1">
            <a:off x="9110520" y="452772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26"/>
          <p:cNvSpPr/>
          <p:nvPr/>
        </p:nvSpPr>
        <p:spPr>
          <a:xfrm flipV="1">
            <a:off x="9326160" y="428472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TextShape 27"/>
          <p:cNvSpPr txBox="1"/>
          <p:nvPr/>
        </p:nvSpPr>
        <p:spPr>
          <a:xfrm rot="5460600">
            <a:off x="9199080" y="3958920"/>
            <a:ext cx="410400" cy="38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8"/>
          <p:cNvSpPr/>
          <p:nvPr/>
        </p:nvSpPr>
        <p:spPr>
          <a:xfrm flipV="1">
            <a:off x="9118440" y="334044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29"/>
          <p:cNvSpPr/>
          <p:nvPr/>
        </p:nvSpPr>
        <p:spPr>
          <a:xfrm flipV="1">
            <a:off x="9332280" y="377460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30"/>
          <p:cNvSpPr/>
          <p:nvPr/>
        </p:nvSpPr>
        <p:spPr>
          <a:xfrm flipH="1">
            <a:off x="8872200" y="3544560"/>
            <a:ext cx="24624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TextShape 31"/>
          <p:cNvSpPr txBox="1"/>
          <p:nvPr/>
        </p:nvSpPr>
        <p:spPr>
          <a:xfrm>
            <a:off x="396720" y="1442880"/>
            <a:ext cx="5339880" cy="147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Policy configuration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CP     = graybat::communicationPolicy::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BMPI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GP     = graybat::graphPolicy::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BGL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&lt;Property&gt;;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Config = CP::Config;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32"/>
          <p:cNvSpPr txBox="1"/>
          <p:nvPr/>
        </p:nvSpPr>
        <p:spPr>
          <a:xfrm>
            <a:off x="396720" y="5227200"/>
            <a:ext cx="6371280" cy="147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Communication pattern and mapping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Cage cage(config);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cage.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setGraph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(graybat::pattern::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Chain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&lt;GP&gt;(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100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cage.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distribute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(graybat::mapping::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Consecutive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());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33"/>
          <p:cNvSpPr txBox="1"/>
          <p:nvPr/>
        </p:nvSpPr>
        <p:spPr>
          <a:xfrm>
            <a:off x="396720" y="3593160"/>
            <a:ext cx="5555880" cy="1010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// Communication and graph environment configuration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Cage   = graybat::Cage&lt;CP, GP&gt; Cage;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Vertex = Cage::Vertex Vertex;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TextShape 34"/>
          <p:cNvSpPr txBox="1"/>
          <p:nvPr/>
        </p:nvSpPr>
        <p:spPr>
          <a:xfrm>
            <a:off x="10229760" y="1942920"/>
            <a:ext cx="714240" cy="28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ZMQ;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35"/>
          <p:cNvSpPr txBox="1"/>
          <p:nvPr/>
        </p:nvSpPr>
        <p:spPr>
          <a:xfrm>
            <a:off x="10224000" y="6046920"/>
            <a:ext cx="2063520" cy="28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GraphPartition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());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TextShape 36"/>
          <p:cNvSpPr txBox="1"/>
          <p:nvPr/>
        </p:nvSpPr>
        <p:spPr>
          <a:xfrm>
            <a:off x="10224000" y="5686920"/>
            <a:ext cx="1746000" cy="28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Ring&lt;GP&gt;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2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100</a:t>
            </a: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));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 Example: Communication Chain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TextShape 3"/>
          <p:cNvSpPr txBox="1"/>
          <p:nvPr/>
        </p:nvSpPr>
        <p:spPr>
          <a:xfrm>
            <a:off x="475920" y="1413360"/>
            <a:ext cx="9365760" cy="42310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std::array&lt;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unsigned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1&gt; input {{0}};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std::array&lt;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unsigned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1&gt; output {{0}};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std::array&lt;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unsigned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1&gt; intermediate {{0}};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Vertex entry = cage.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getVertex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(0);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Vertex exit  = cage.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getVertex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99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for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(Vertex v : cage.hostedVertices){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== entry)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spread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(input, events);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!= entry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and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 != exit)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forward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(intermediate, std::plus&lt;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&gt;());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== exit)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collect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(output);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6984360" y="1825200"/>
            <a:ext cx="430920" cy="430920"/>
          </a:xfrm>
          <a:prstGeom prst="ellipse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97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6984360" y="250200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+1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6984360" y="373320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+1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7"/>
          <p:cNvSpPr/>
          <p:nvPr/>
        </p:nvSpPr>
        <p:spPr>
          <a:xfrm>
            <a:off x="6984360" y="4410360"/>
            <a:ext cx="430920" cy="430920"/>
          </a:xfrm>
          <a:prstGeom prst="ellipse">
            <a:avLst/>
          </a:prstGeom>
          <a:solidFill>
            <a:srgbClr val="0066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979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98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58" name="Line 8"/>
          <p:cNvCxnSpPr>
            <a:stCxn id="355" idx="6"/>
            <a:endCxn id="355" idx="6"/>
          </p:cNvCxnSpPr>
          <p:nvPr/>
        </p:nvCxnSpPr>
        <p:spPr>
          <a:xfrm>
            <a:off x="7415280" y="2717640"/>
            <a:ext cx="360" cy="36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sp>
        <p:nvSpPr>
          <p:cNvPr id="359" name="Line 9"/>
          <p:cNvSpPr/>
          <p:nvPr/>
        </p:nvSpPr>
        <p:spPr>
          <a:xfrm>
            <a:off x="7199640" y="225612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10"/>
          <p:cNvSpPr/>
          <p:nvPr/>
        </p:nvSpPr>
        <p:spPr>
          <a:xfrm>
            <a:off x="7198200" y="348696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11"/>
          <p:cNvSpPr/>
          <p:nvPr/>
        </p:nvSpPr>
        <p:spPr>
          <a:xfrm>
            <a:off x="7199640" y="293328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12"/>
          <p:cNvSpPr/>
          <p:nvPr/>
        </p:nvSpPr>
        <p:spPr>
          <a:xfrm>
            <a:off x="7198200" y="416412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TextShape 13"/>
          <p:cNvSpPr txBox="1"/>
          <p:nvPr/>
        </p:nvSpPr>
        <p:spPr>
          <a:xfrm rot="5457000">
            <a:off x="7029360" y="3100680"/>
            <a:ext cx="410760" cy="46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TextShape 14"/>
          <p:cNvSpPr txBox="1"/>
          <p:nvPr/>
        </p:nvSpPr>
        <p:spPr>
          <a:xfrm>
            <a:off x="7416000" y="1889640"/>
            <a:ext cx="758880" cy="63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entry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TextShape 15"/>
          <p:cNvSpPr txBox="1"/>
          <p:nvPr/>
        </p:nvSpPr>
        <p:spPr>
          <a:xfrm>
            <a:off x="7460640" y="4459320"/>
            <a:ext cx="590400" cy="63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 Example: Communication Ring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TextShape 3"/>
          <p:cNvSpPr txBox="1"/>
          <p:nvPr/>
        </p:nvSpPr>
        <p:spPr>
          <a:xfrm>
            <a:off x="475920" y="1413360"/>
            <a:ext cx="9365760" cy="423108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std::array&lt;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std::string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 input {{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“Hello”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}};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std::array&lt;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std::string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 intermediate;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const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Vertex stimula = cage.getVertex(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0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for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(Vertex v : cage.hostedVertices){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== stimula){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spread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(input, events);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while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true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collect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(intermediate);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intermediate[0] += 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“ World”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v.</a:t>
            </a:r>
            <a:r>
              <a:rPr lang="en-US" sz="1600" spc="-1" strike="noStrike">
                <a:solidFill>
                  <a:srgbClr val="00cc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spread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(intermediate);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	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7249320" y="2543760"/>
            <a:ext cx="430920" cy="430920"/>
          </a:xfrm>
          <a:prstGeom prst="ellipse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5"/>
          <p:cNvSpPr/>
          <p:nvPr/>
        </p:nvSpPr>
        <p:spPr>
          <a:xfrm>
            <a:off x="7249320" y="322056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6"/>
          <p:cNvSpPr/>
          <p:nvPr/>
        </p:nvSpPr>
        <p:spPr>
          <a:xfrm>
            <a:off x="7249320" y="445176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7"/>
          <p:cNvSpPr/>
          <p:nvPr/>
        </p:nvSpPr>
        <p:spPr>
          <a:xfrm>
            <a:off x="7925040" y="446508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373" name="Line 8"/>
          <p:cNvCxnSpPr>
            <a:stCxn id="370" idx="6"/>
            <a:endCxn id="370" idx="6"/>
          </p:cNvCxnSpPr>
          <p:nvPr/>
        </p:nvCxnSpPr>
        <p:spPr>
          <a:xfrm>
            <a:off x="7680240" y="3436200"/>
            <a:ext cx="360" cy="36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sp>
        <p:nvSpPr>
          <p:cNvPr id="374" name="Line 9"/>
          <p:cNvSpPr/>
          <p:nvPr/>
        </p:nvSpPr>
        <p:spPr>
          <a:xfrm>
            <a:off x="7464600" y="297468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Line 10"/>
          <p:cNvSpPr/>
          <p:nvPr/>
        </p:nvSpPr>
        <p:spPr>
          <a:xfrm>
            <a:off x="7463160" y="420552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11"/>
          <p:cNvSpPr/>
          <p:nvPr/>
        </p:nvSpPr>
        <p:spPr>
          <a:xfrm>
            <a:off x="7464600" y="365148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12"/>
          <p:cNvSpPr/>
          <p:nvPr/>
        </p:nvSpPr>
        <p:spPr>
          <a:xfrm>
            <a:off x="7680240" y="4686480"/>
            <a:ext cx="24624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TextShape 13"/>
          <p:cNvSpPr txBox="1"/>
          <p:nvPr/>
        </p:nvSpPr>
        <p:spPr>
          <a:xfrm rot="5457000">
            <a:off x="7294320" y="3819240"/>
            <a:ext cx="410760" cy="46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Line 14"/>
          <p:cNvSpPr/>
          <p:nvPr/>
        </p:nvSpPr>
        <p:spPr>
          <a:xfrm flipV="1">
            <a:off x="8147160" y="421884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"/>
          <p:cNvSpPr/>
          <p:nvPr/>
        </p:nvSpPr>
        <p:spPr>
          <a:xfrm flipV="1">
            <a:off x="7935840" y="376524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16"/>
          <p:cNvSpPr/>
          <p:nvPr/>
        </p:nvSpPr>
        <p:spPr>
          <a:xfrm flipV="1">
            <a:off x="8151120" y="352224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TextShape 17"/>
          <p:cNvSpPr txBox="1"/>
          <p:nvPr/>
        </p:nvSpPr>
        <p:spPr>
          <a:xfrm rot="5457000">
            <a:off x="7982640" y="3154320"/>
            <a:ext cx="410760" cy="46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18"/>
          <p:cNvSpPr/>
          <p:nvPr/>
        </p:nvSpPr>
        <p:spPr>
          <a:xfrm flipV="1">
            <a:off x="7943760" y="2577960"/>
            <a:ext cx="430920" cy="4309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Line 19"/>
          <p:cNvSpPr/>
          <p:nvPr/>
        </p:nvSpPr>
        <p:spPr>
          <a:xfrm flipV="1">
            <a:off x="8157600" y="3011760"/>
            <a:ext cx="0" cy="246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20"/>
          <p:cNvSpPr/>
          <p:nvPr/>
        </p:nvSpPr>
        <p:spPr>
          <a:xfrm flipH="1">
            <a:off x="7697880" y="2781720"/>
            <a:ext cx="24624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TextShape 21"/>
          <p:cNvSpPr txBox="1"/>
          <p:nvPr/>
        </p:nvSpPr>
        <p:spPr>
          <a:xfrm>
            <a:off x="6201720" y="2543760"/>
            <a:ext cx="995760" cy="63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stimula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504000" y="1326240"/>
            <a:ext cx="907164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52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MallocMC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MallocMC : Many-Core Memory Allocation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503640" y="1467000"/>
            <a:ext cx="9071640" cy="2244600"/>
          </a:xfrm>
          <a:prstGeom prst="rect">
            <a:avLst/>
          </a:prstGeom>
          <a:ln>
            <a:noFill/>
          </a:ln>
        </p:spPr>
      </p:pic>
      <p:sp>
        <p:nvSpPr>
          <p:cNvPr id="392" name="TextShape 3"/>
          <p:cNvSpPr txBox="1"/>
          <p:nvPr/>
        </p:nvSpPr>
        <p:spPr>
          <a:xfrm>
            <a:off x="504000" y="4093560"/>
            <a:ext cx="9071640" cy="252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memory managers on many core accelerators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MallocMC: One Slide Code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3"/>
          <p:cNvSpPr txBox="1"/>
          <p:nvPr/>
        </p:nvSpPr>
        <p:spPr>
          <a:xfrm>
            <a:off x="354240" y="1035360"/>
            <a:ext cx="9365760" cy="1700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using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ScatterAllocator = mallocMC::Allocator&lt;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mallocMC::CreationPolicies::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Scatter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&lt;&gt;,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mallocMC::DistributionPolicies::Noop,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mallocMC::OOMPolicies::ReturnNull,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mallocMC::ReservePoolPolicies::SimpleCudaMalloc,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mallocMC::AlignmentPolicies::Shrink&lt;AlignmentConfig&gt;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&gt; 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TextShape 4"/>
          <p:cNvSpPr txBox="1"/>
          <p:nvPr/>
        </p:nvSpPr>
        <p:spPr>
          <a:xfrm>
            <a:off x="360000" y="2988000"/>
            <a:ext cx="9365760" cy="320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ScatterAllocator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mMC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6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1U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*</a:t>
            </a:r>
            <a:r>
              <a:rPr lang="en-US" sz="16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1024U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*</a:t>
            </a:r>
            <a:r>
              <a:rPr lang="en-US" sz="16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1024U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*</a:t>
            </a:r>
            <a:r>
              <a:rPr lang="en-US" sz="16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1024U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TextShape 5"/>
          <p:cNvSpPr txBox="1"/>
          <p:nvPr/>
        </p:nvSpPr>
        <p:spPr>
          <a:xfrm>
            <a:off x="360000" y="6156000"/>
            <a:ext cx="9365760" cy="320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mMC.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finalizeHeap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6"/>
          <p:cNvSpPr txBox="1"/>
          <p:nvPr/>
        </p:nvSpPr>
        <p:spPr>
          <a:xfrm>
            <a:off x="354240" y="4167360"/>
            <a:ext cx="9365760" cy="17006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(threadIdx.x==0)     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 = (int*) mMC.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malloc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(sizeof(int) * 32);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a[threadIdx.x] = threadIdx.x;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(threadIdx.x == 0)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mMC.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free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(a);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TextShape 7"/>
          <p:cNvSpPr txBox="1"/>
          <p:nvPr/>
        </p:nvSpPr>
        <p:spPr>
          <a:xfrm>
            <a:off x="354240" y="3564000"/>
            <a:ext cx="9365760" cy="320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__device__ 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* a;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2" dur="indefinite" restart="never" nodeType="tmRoot">
          <p:childTnLst>
            <p:seq>
              <p:cTn id="163" nodeType="mainSeq">
                <p:childTnLst>
                  <p:par>
                    <p:cTn id="164" fill="freeze">
                      <p:stCondLst>
                        <p:cond delay="indefinite"/>
                      </p:stCondLst>
                      <p:childTnLst>
                        <p:par>
                          <p:cTn id="165" fill="freeze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freeze">
                      <p:stCondLst>
                        <p:cond delay="indefinite"/>
                      </p:stCondLst>
                      <p:childTnLst>
                        <p:par>
                          <p:cTn id="170" fill="freeze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freeze">
                      <p:stCondLst>
                        <p:cond delay="indefinite"/>
                      </p:stCondLst>
                      <p:childTnLst>
                        <p:par>
                          <p:cTn id="175" fill="freeze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freeze">
                      <p:stCondLst>
                        <p:cond delay="indefinite"/>
                      </p:stCondLst>
                      <p:childTnLst>
                        <p:par>
                          <p:cTn id="180" fill="freeze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Allocation Benchmark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Grafik 1" descr=""/>
          <p:cNvPicPr/>
          <p:nvPr/>
        </p:nvPicPr>
        <p:blipFill>
          <a:blip r:embed="rId1"/>
          <a:stretch/>
        </p:blipFill>
        <p:spPr>
          <a:xfrm>
            <a:off x="687960" y="1326240"/>
            <a:ext cx="8703360" cy="529776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MallocMC Example: Kernel Allocation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396720" y="1413360"/>
            <a:ext cx="9365760" cy="46911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__device__ int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* arA;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__global__ void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exampleKernel(ScatterAllocator::AllocatorHandle mMC){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unsigned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x = </a:t>
            </a:r>
            <a:r>
              <a:rPr lang="en-US" sz="16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42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(threadIdx.x==0)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arA = (int*) mMC.malloc(sizeof(int) * 32);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x = mMC.getAvailableSlots(1);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__syncthreads();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arA[threadIdx.x] = threadIdx.x;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</a:t>
            </a:r>
            <a:r>
              <a:rPr lang="en-US" sz="1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if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(threadIdx.x == 0)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      </a:t>
            </a:r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mMC.free(arA);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}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223640" cy="7639200"/>
          </a:xfrm>
          <a:prstGeom prst="rect">
            <a:avLst/>
          </a:prstGeom>
          <a:ln>
            <a:noFill/>
          </a:ln>
        </p:spPr>
      </p:pic>
      <p:sp>
        <p:nvSpPr>
          <p:cNvPr id="407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TextShape 2"/>
          <p:cNvSpPr txBox="1"/>
          <p:nvPr/>
        </p:nvSpPr>
        <p:spPr>
          <a:xfrm>
            <a:off x="648360" y="5805360"/>
            <a:ext cx="9071640" cy="175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5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Using these Methods Successfully 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309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All That Already Exist Solutions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32000" y="5832000"/>
            <a:ext cx="9432000" cy="936000"/>
          </a:xfrm>
          <a:custGeom>
            <a:avLst/>
            <a:gdLst/>
            <a:ahLst/>
            <a:rect l="0" t="0" r="r" b="b"/>
            <a:pathLst>
              <a:path w="26201" h="2602">
                <a:moveTo>
                  <a:pt x="433" y="0"/>
                </a:moveTo>
                <a:cubicBezTo>
                  <a:pt x="216" y="0"/>
                  <a:pt x="0" y="216"/>
                  <a:pt x="0" y="433"/>
                </a:cubicBezTo>
                <a:lnTo>
                  <a:pt x="0" y="2167"/>
                </a:lnTo>
                <a:cubicBezTo>
                  <a:pt x="0" y="2384"/>
                  <a:pt x="216" y="2601"/>
                  <a:pt x="433" y="2601"/>
                </a:cubicBezTo>
                <a:lnTo>
                  <a:pt x="25767" y="2601"/>
                </a:lnTo>
                <a:cubicBezTo>
                  <a:pt x="25983" y="2601"/>
                  <a:pt x="26200" y="2384"/>
                  <a:pt x="26200" y="2167"/>
                </a:cubicBezTo>
                <a:lnTo>
                  <a:pt x="26200" y="433"/>
                </a:lnTo>
                <a:cubicBezTo>
                  <a:pt x="26200" y="216"/>
                  <a:pt x="25983" y="0"/>
                  <a:pt x="25767" y="0"/>
                </a:cubicBezTo>
                <a:lnTo>
                  <a:pt x="433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lang="en-US" sz="24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C++ compilers are able to almost completely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remove abstraction layers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1326240"/>
            <a:ext cx="442692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provide interfaces for existing solutions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interface supports several solutions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interface can be adapted to solutions  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 today</a:t>
            </a: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 </a:t>
            </a:r>
            <a:r>
              <a:rPr b="1"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b="1" lang="de-DE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Graybat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overhead with zero overhead abstraction</a:t>
            </a:r>
            <a:endParaRPr lang="de-DE" sz="26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4762800" y="4217400"/>
            <a:ext cx="1411560" cy="1110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</a:t>
            </a:r>
            <a:r>
              <a:rPr lang="en-US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6351120" y="4217400"/>
            <a:ext cx="1411560" cy="1110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</a:t>
            </a:r>
            <a:r>
              <a:rPr lang="en-US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8380440" y="4217400"/>
            <a:ext cx="1411560" cy="1110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</a:t>
            </a:r>
            <a:r>
              <a:rPr lang="en-US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7"/>
          <p:cNvSpPr txBox="1"/>
          <p:nvPr/>
        </p:nvSpPr>
        <p:spPr>
          <a:xfrm>
            <a:off x="7850880" y="4520160"/>
            <a:ext cx="456480" cy="48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8"/>
          <p:cNvSpPr/>
          <p:nvPr/>
        </p:nvSpPr>
        <p:spPr>
          <a:xfrm>
            <a:off x="4762800" y="3005640"/>
            <a:ext cx="5029200" cy="1009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Zero overhead abstraction interface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9"/>
          <p:cNvSpPr/>
          <p:nvPr/>
        </p:nvSpPr>
        <p:spPr>
          <a:xfrm>
            <a:off x="4762800" y="1794240"/>
            <a:ext cx="5029200" cy="1009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code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8" dur="indefinite" restart="never" nodeType="tmRoot">
          <p:childTnLst>
            <p:seq>
              <p:cTn id="99" nodeType="mainSeq">
                <p:childTnLst>
                  <p:par>
                    <p:cTn id="100" fill="freeze">
                      <p:stCondLst>
                        <p:cond delay="indefinite"/>
                      </p:stCondLst>
                      <p:childTnLst>
                        <p:par>
                          <p:cTn id="101" fill="freeze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162">
                                            <p:txEl>
                                              <p:p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freeze">
                      <p:stCondLst>
                        <p:cond delay="indefinite"/>
                      </p:stCondLst>
                      <p:childTnLst>
                        <p:par>
                          <p:cTn id="106" fill="freeze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5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162">
                                            <p:txEl>
                                              <p:pRg st="45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freeze">
                      <p:stCondLst>
                        <p:cond delay="indefinite"/>
                      </p:stCondLst>
                      <p:childTnLst>
                        <p:par>
                          <p:cTn id="111" fill="freeze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87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500"/>
                                        <p:tgtEl>
                                          <p:spTgt spid="162">
                                            <p:txEl>
                                              <p:pRg st="87" end="1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freeze">
                      <p:stCondLst>
                        <p:cond delay="indefinite"/>
                      </p:stCondLst>
                      <p:childTnLst>
                        <p:par>
                          <p:cTn id="116" fill="freeze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32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500"/>
                                        <p:tgtEl>
                                          <p:spTgt spid="162">
                                            <p:txEl>
                                              <p:pRg st="132" end="1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freeze">
                      <p:stCondLst>
                        <p:cond delay="indefinite"/>
                      </p:stCondLst>
                      <p:childTnLst>
                        <p:par>
                          <p:cTn id="121" fill="freeze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66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500"/>
                                        <p:tgtEl>
                                          <p:spTgt spid="162">
                                            <p:txEl>
                                              <p:pRg st="166" end="2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freeze">
                      <p:stCondLst>
                        <p:cond delay="indefinite"/>
                      </p:stCondLst>
                      <p:childTnLst>
                        <p:par>
                          <p:cTn id="129" fill="freeze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Sucessful Utilized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 rot="1705200">
            <a:off x="8282880" y="3492000"/>
            <a:ext cx="335520" cy="3351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4"/>
          <p:cNvSpPr/>
          <p:nvPr/>
        </p:nvSpPr>
        <p:spPr>
          <a:xfrm rot="20363400">
            <a:off x="8600040" y="2772360"/>
            <a:ext cx="335160" cy="334800"/>
          </a:xfrm>
          <a:prstGeom prst="ellipse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5"/>
          <p:cNvSpPr/>
          <p:nvPr/>
        </p:nvSpPr>
        <p:spPr>
          <a:xfrm rot="1669200">
            <a:off x="7906320" y="3073680"/>
            <a:ext cx="334080" cy="33588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6"/>
          <p:cNvSpPr/>
          <p:nvPr/>
        </p:nvSpPr>
        <p:spPr>
          <a:xfrm>
            <a:off x="7864200" y="2446200"/>
            <a:ext cx="334800" cy="33480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7"/>
          <p:cNvSpPr/>
          <p:nvPr/>
        </p:nvSpPr>
        <p:spPr>
          <a:xfrm rot="20487600">
            <a:off x="8827200" y="3492360"/>
            <a:ext cx="334080" cy="33444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8"/>
          <p:cNvSpPr/>
          <p:nvPr/>
        </p:nvSpPr>
        <p:spPr>
          <a:xfrm rot="20041800">
            <a:off x="9286560" y="3116160"/>
            <a:ext cx="335520" cy="33444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9"/>
          <p:cNvSpPr/>
          <p:nvPr/>
        </p:nvSpPr>
        <p:spPr>
          <a:xfrm rot="1535400">
            <a:off x="9329040" y="2487960"/>
            <a:ext cx="334800" cy="33480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0"/>
          <p:cNvSpPr/>
          <p:nvPr/>
        </p:nvSpPr>
        <p:spPr>
          <a:xfrm rot="1449600">
            <a:off x="8324640" y="2069280"/>
            <a:ext cx="335160" cy="3351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1"/>
          <p:cNvSpPr/>
          <p:nvPr/>
        </p:nvSpPr>
        <p:spPr>
          <a:xfrm rot="20380800">
            <a:off x="8910360" y="2070000"/>
            <a:ext cx="334800" cy="33480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420" name="Line 12"/>
          <p:cNvCxnSpPr>
            <a:stCxn id="412" idx="7"/>
            <a:endCxn id="419" idx="3"/>
          </p:cNvCxnSpPr>
          <p:nvPr/>
        </p:nvCxnSpPr>
        <p:spPr>
          <a:xfrm flipV="1">
            <a:off x="8837280" y="2389320"/>
            <a:ext cx="171720" cy="39816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21" name="Line 13"/>
          <p:cNvCxnSpPr>
            <a:stCxn id="412" idx="0"/>
            <a:endCxn id="418" idx="5"/>
          </p:cNvCxnSpPr>
          <p:nvPr/>
        </p:nvCxnSpPr>
        <p:spPr>
          <a:xfrm flipH="1" flipV="1">
            <a:off x="8552520" y="2394000"/>
            <a:ext cx="156960" cy="38952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22" name="Line 14"/>
          <p:cNvCxnSpPr>
            <a:stCxn id="412" idx="1"/>
            <a:endCxn id="414" idx="6"/>
          </p:cNvCxnSpPr>
          <p:nvPr/>
        </p:nvCxnSpPr>
        <p:spPr>
          <a:xfrm flipH="1" flipV="1">
            <a:off x="8199000" y="2613600"/>
            <a:ext cx="416520" cy="25740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23" name="Line 15"/>
          <p:cNvCxnSpPr>
            <a:stCxn id="412" idx="6"/>
            <a:endCxn id="417" idx="3"/>
          </p:cNvCxnSpPr>
          <p:nvPr/>
        </p:nvCxnSpPr>
        <p:spPr>
          <a:xfrm flipV="1">
            <a:off x="8925120" y="2711160"/>
            <a:ext cx="414000" cy="16992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24" name="Line 16"/>
          <p:cNvCxnSpPr>
            <a:stCxn id="412" idx="5"/>
            <a:endCxn id="416" idx="1"/>
          </p:cNvCxnSpPr>
          <p:nvPr/>
        </p:nvCxnSpPr>
        <p:spPr>
          <a:xfrm>
            <a:off x="8920800" y="3008880"/>
            <a:ext cx="375120" cy="22068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25" name="Line 17"/>
          <p:cNvCxnSpPr>
            <a:stCxn id="412" idx="4"/>
            <a:endCxn id="415" idx="0"/>
          </p:cNvCxnSpPr>
          <p:nvPr/>
        </p:nvCxnSpPr>
        <p:spPr>
          <a:xfrm>
            <a:off x="8827200" y="3096720"/>
            <a:ext cx="114120" cy="40464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26" name="Line 18"/>
          <p:cNvCxnSpPr>
            <a:stCxn id="412" idx="3"/>
            <a:endCxn id="411" idx="0"/>
          </p:cNvCxnSpPr>
          <p:nvPr/>
        </p:nvCxnSpPr>
        <p:spPr>
          <a:xfrm flipH="1">
            <a:off x="8530560" y="3092400"/>
            <a:ext cx="168480" cy="42048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27" name="Line 19"/>
          <p:cNvCxnSpPr>
            <a:stCxn id="412" idx="2"/>
            <a:endCxn id="413" idx="7"/>
          </p:cNvCxnSpPr>
          <p:nvPr/>
        </p:nvCxnSpPr>
        <p:spPr>
          <a:xfrm flipH="1">
            <a:off x="8234280" y="2998800"/>
            <a:ext cx="377280" cy="19332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5277960" y="2029680"/>
            <a:ext cx="1922040" cy="1642320"/>
          </a:xfrm>
          <a:prstGeom prst="rect">
            <a:avLst/>
          </a:prstGeom>
          <a:ln>
            <a:noFill/>
          </a:ln>
        </p:spPr>
      </p:pic>
      <p:sp>
        <p:nvSpPr>
          <p:cNvPr id="429" name="TextShape 20"/>
          <p:cNvSpPr txBox="1"/>
          <p:nvPr/>
        </p:nvSpPr>
        <p:spPr>
          <a:xfrm>
            <a:off x="504000" y="1326240"/>
            <a:ext cx="9071640" cy="5372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HASEonGPU</a:t>
            </a:r>
            <a:r>
              <a:rPr lang="en-US" sz="22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Multi Node Multi GPU ASE Simulation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xecution on 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GPU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CPU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without source duplication by </a:t>
            </a:r>
            <a:r>
              <a:rPr lang="en-US" sz="2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work distribution based on 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MPI or ZeroMQ communicaiton by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work distribution to 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 and GPU in the same 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PIConGPU</a:t>
            </a:r>
            <a:r>
              <a:rPr lang="en-US" sz="22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Many GPGPU Particle-In-Cell Code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Additional usage of CPUs on 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I/O intensive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tasks by </a:t>
            </a:r>
            <a:r>
              <a:rPr lang="en-US" sz="2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 dynamic memory allocation for multi 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simulations by </a:t>
            </a:r>
            <a:r>
              <a:rPr lang="en-US" sz="2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MallocMC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2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complex physical simulations 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US" sz="2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</a:t>
            </a: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analysis capabilities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1"/>
          <p:cNvSpPr/>
          <p:nvPr/>
        </p:nvSpPr>
        <p:spPr>
          <a:xfrm>
            <a:off x="7013520" y="5264280"/>
            <a:ext cx="208080" cy="21168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22"/>
          <p:cNvSpPr/>
          <p:nvPr/>
        </p:nvSpPr>
        <p:spPr>
          <a:xfrm>
            <a:off x="6881400" y="5491800"/>
            <a:ext cx="491400" cy="493920"/>
          </a:xfrm>
          <a:prstGeom prst="ellipse">
            <a:avLst/>
          </a:prstGeom>
          <a:gradFill>
            <a:gsLst>
              <a:gs pos="0">
                <a:srgbClr val="970000"/>
              </a:gs>
              <a:gs pos="100000">
                <a:srgbClr val="ff00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3"/>
          <p:cNvSpPr/>
          <p:nvPr/>
        </p:nvSpPr>
        <p:spPr>
          <a:xfrm>
            <a:off x="7013520" y="6267960"/>
            <a:ext cx="208080" cy="21204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24"/>
          <p:cNvSpPr/>
          <p:nvPr/>
        </p:nvSpPr>
        <p:spPr>
          <a:xfrm>
            <a:off x="6767280" y="5377680"/>
            <a:ext cx="718920" cy="72252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5"/>
          <p:cNvSpPr/>
          <p:nvPr/>
        </p:nvSpPr>
        <p:spPr>
          <a:xfrm>
            <a:off x="6503040" y="5112000"/>
            <a:ext cx="1247760" cy="12538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TextShape 26"/>
          <p:cNvSpPr txBox="1"/>
          <p:nvPr/>
        </p:nvSpPr>
        <p:spPr>
          <a:xfrm>
            <a:off x="7467120" y="5644080"/>
            <a:ext cx="368280" cy="40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TextShape 27"/>
          <p:cNvSpPr txBox="1"/>
          <p:nvPr/>
        </p:nvSpPr>
        <p:spPr>
          <a:xfrm>
            <a:off x="7731720" y="5644080"/>
            <a:ext cx="368280" cy="40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28"/>
          <p:cNvSpPr/>
          <p:nvPr/>
        </p:nvSpPr>
        <p:spPr>
          <a:xfrm>
            <a:off x="8349480" y="5416200"/>
            <a:ext cx="216000" cy="22212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29"/>
          <p:cNvSpPr/>
          <p:nvPr/>
        </p:nvSpPr>
        <p:spPr>
          <a:xfrm>
            <a:off x="8517960" y="6313680"/>
            <a:ext cx="215280" cy="22176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30"/>
          <p:cNvSpPr/>
          <p:nvPr/>
        </p:nvSpPr>
        <p:spPr>
          <a:xfrm>
            <a:off x="9204120" y="5839920"/>
            <a:ext cx="216360" cy="22140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31"/>
          <p:cNvSpPr/>
          <p:nvPr/>
        </p:nvSpPr>
        <p:spPr>
          <a:xfrm>
            <a:off x="8542080" y="5530320"/>
            <a:ext cx="216000" cy="22176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32"/>
          <p:cNvSpPr/>
          <p:nvPr/>
        </p:nvSpPr>
        <p:spPr>
          <a:xfrm>
            <a:off x="9018360" y="5963040"/>
            <a:ext cx="216000" cy="22212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33"/>
          <p:cNvSpPr/>
          <p:nvPr/>
        </p:nvSpPr>
        <p:spPr>
          <a:xfrm>
            <a:off x="8988120" y="6308640"/>
            <a:ext cx="216000" cy="22212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34"/>
          <p:cNvSpPr/>
          <p:nvPr/>
        </p:nvSpPr>
        <p:spPr>
          <a:xfrm>
            <a:off x="8461080" y="5751720"/>
            <a:ext cx="557280" cy="557280"/>
          </a:xfrm>
          <a:prstGeom prst="ellipse">
            <a:avLst/>
          </a:prstGeom>
          <a:gradFill>
            <a:gsLst>
              <a:gs pos="0">
                <a:srgbClr val="970000"/>
              </a:gs>
              <a:gs pos="100000">
                <a:srgbClr val="ff00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35"/>
          <p:cNvSpPr/>
          <p:nvPr/>
        </p:nvSpPr>
        <p:spPr>
          <a:xfrm>
            <a:off x="8758080" y="5275080"/>
            <a:ext cx="557640" cy="557280"/>
          </a:xfrm>
          <a:prstGeom prst="ellipse">
            <a:avLst/>
          </a:prstGeom>
          <a:gradFill>
            <a:gsLst>
              <a:gs pos="0">
                <a:srgbClr val="970000"/>
              </a:gs>
              <a:gs pos="100000">
                <a:srgbClr val="ff00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36"/>
          <p:cNvSpPr/>
          <p:nvPr/>
        </p:nvSpPr>
        <p:spPr>
          <a:xfrm>
            <a:off x="8566560" y="5299920"/>
            <a:ext cx="216360" cy="221760"/>
          </a:xfrm>
          <a:prstGeom prst="ellipse">
            <a:avLst/>
          </a:prstGeom>
          <a:gradFill>
            <a:gsLst>
              <a:gs pos="0">
                <a:srgbClr val="729fcf"/>
              </a:gs>
              <a:gs pos="100000">
                <a:srgbClr val="204a87"/>
              </a:gs>
            </a:gsLst>
            <a:lin ang="36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37"/>
          <p:cNvSpPr/>
          <p:nvPr/>
        </p:nvSpPr>
        <p:spPr>
          <a:xfrm>
            <a:off x="9156240" y="6153480"/>
            <a:ext cx="216000" cy="221760"/>
          </a:xfrm>
          <a:prstGeom prst="ellipse">
            <a:avLst/>
          </a:prstGeom>
          <a:gradFill>
            <a:gsLst>
              <a:gs pos="0">
                <a:srgbClr val="729fcf"/>
              </a:gs>
              <a:gs pos="100000">
                <a:srgbClr val="204a87"/>
              </a:gs>
            </a:gsLst>
            <a:lin ang="36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38"/>
          <p:cNvSpPr/>
          <p:nvPr/>
        </p:nvSpPr>
        <p:spPr>
          <a:xfrm>
            <a:off x="8740440" y="6308640"/>
            <a:ext cx="215640" cy="222120"/>
          </a:xfrm>
          <a:prstGeom prst="ellipse">
            <a:avLst/>
          </a:prstGeom>
          <a:gradFill>
            <a:gsLst>
              <a:gs pos="0">
                <a:srgbClr val="729fcf"/>
              </a:gs>
              <a:gs pos="100000">
                <a:srgbClr val="204a87"/>
              </a:gs>
            </a:gsLst>
            <a:lin ang="36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4" dur="indefinite" restart="never" nodeType="tmRoot">
          <p:childTnLst>
            <p:seq>
              <p:cTn id="185" nodeType="mainSeq">
                <p:childTnLst>
                  <p:par>
                    <p:cTn id="186" fill="freeze">
                      <p:stCondLst>
                        <p:cond delay="indefinite"/>
                      </p:stCondLst>
                      <p:childTnLst>
                        <p:par>
                          <p:cTn id="187" fill="freeze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48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429">
                                            <p:txEl>
                                              <p:pRg st="48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72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" dur="500"/>
                                        <p:tgtEl>
                                          <p:spTgt spid="429">
                                            <p:txEl>
                                              <p:pRg st="72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freeze">
                      <p:stCondLst>
                        <p:cond delay="indefinite"/>
                      </p:stCondLst>
                      <p:childTnLst>
                        <p:par>
                          <p:cTn id="195" fill="freeze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09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8" dur="500"/>
                                        <p:tgtEl>
                                          <p:spTgt spid="429">
                                            <p:txEl>
                                              <p:pRg st="109" end="1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45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500"/>
                                        <p:tgtEl>
                                          <p:spTgt spid="429">
                                            <p:txEl>
                                              <p:pRg st="145" end="1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76" end="1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4" dur="500"/>
                                        <p:tgtEl>
                                          <p:spTgt spid="429">
                                            <p:txEl>
                                              <p:pRg st="176" end="1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freeze">
                      <p:stCondLst>
                        <p:cond delay="indefinite"/>
                      </p:stCondLst>
                      <p:childTnLst>
                        <p:par>
                          <p:cTn id="206" fill="freeze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84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" dur="500"/>
                                        <p:tgtEl>
                                          <p:spTgt spid="429">
                                            <p:txEl>
                                              <p:pRg st="184" end="2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214" end="2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" dur="500"/>
                                        <p:tgtEl>
                                          <p:spTgt spid="429">
                                            <p:txEl>
                                              <p:pRg st="214" end="2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239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5" dur="500"/>
                                        <p:tgtEl>
                                          <p:spTgt spid="429">
                                            <p:txEl>
                                              <p:pRg st="239" end="2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freeze">
                      <p:stCondLst>
                        <p:cond delay="indefinite"/>
                      </p:stCondLst>
                      <p:childTnLst>
                        <p:par>
                          <p:cTn id="217" fill="freeze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252" end="2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0" dur="500"/>
                                        <p:tgtEl>
                                          <p:spTgt spid="429">
                                            <p:txEl>
                                              <p:pRg st="252" end="2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freeze">
                      <p:stCondLst>
                        <p:cond delay="indefinite"/>
                      </p:stCondLst>
                      <p:childTnLst>
                        <p:par>
                          <p:cTn id="222" fill="freeze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296" end="3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500"/>
                                        <p:tgtEl>
                                          <p:spTgt spid="429">
                                            <p:txEl>
                                              <p:pRg st="296" end="3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338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" dur="500"/>
                                        <p:tgtEl>
                                          <p:spTgt spid="429">
                                            <p:txEl>
                                              <p:pRg st="338" end="3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freeze">
                      <p:stCondLst>
                        <p:cond delay="indefinite"/>
                      </p:stCondLst>
                      <p:childTnLst>
                        <p:par>
                          <p:cTn id="230" fill="freeze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354" end="3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3" dur="500"/>
                                        <p:tgtEl>
                                          <p:spTgt spid="429">
                                            <p:txEl>
                                              <p:pRg st="354" end="3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396" end="4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6" dur="500"/>
                                        <p:tgtEl>
                                          <p:spTgt spid="429">
                                            <p:txEl>
                                              <p:pRg st="396" end="4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freeze">
                      <p:stCondLst>
                        <p:cond delay="indefinite"/>
                      </p:stCondLst>
                      <p:childTnLst>
                        <p:par>
                          <p:cTn id="238" fill="freeze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428" end="4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" dur="500"/>
                                        <p:tgtEl>
                                          <p:spTgt spid="429">
                                            <p:txEl>
                                              <p:pRg st="428" end="4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463" end="5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500"/>
                                        <p:tgtEl>
                                          <p:spTgt spid="429">
                                            <p:txEl>
                                              <p:pRg st="463" end="5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HASEonGPU</a:t>
            </a:r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Multi Node Multi GPU ASE Simulation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 rot="1705200">
            <a:off x="6592320" y="3294000"/>
            <a:ext cx="473760" cy="47304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4"/>
          <p:cNvSpPr/>
          <p:nvPr/>
        </p:nvSpPr>
        <p:spPr>
          <a:xfrm rot="20363400">
            <a:off x="7040880" y="2277000"/>
            <a:ext cx="473040" cy="473400"/>
          </a:xfrm>
          <a:prstGeom prst="ellipse">
            <a:avLst/>
          </a:prstGeom>
          <a:solidFill>
            <a:srgbClr val="ff66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5"/>
          <p:cNvSpPr/>
          <p:nvPr/>
        </p:nvSpPr>
        <p:spPr>
          <a:xfrm rot="1669200">
            <a:off x="6060600" y="2703240"/>
            <a:ext cx="472320" cy="47412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6"/>
          <p:cNvSpPr/>
          <p:nvPr/>
        </p:nvSpPr>
        <p:spPr>
          <a:xfrm>
            <a:off x="6000840" y="1816560"/>
            <a:ext cx="473040" cy="47304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7"/>
          <p:cNvSpPr/>
          <p:nvPr/>
        </p:nvSpPr>
        <p:spPr>
          <a:xfrm rot="20487600">
            <a:off x="7361280" y="3294360"/>
            <a:ext cx="472320" cy="47268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8"/>
          <p:cNvSpPr/>
          <p:nvPr/>
        </p:nvSpPr>
        <p:spPr>
          <a:xfrm rot="20041800">
            <a:off x="8010360" y="2762640"/>
            <a:ext cx="474120" cy="47304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9"/>
          <p:cNvSpPr/>
          <p:nvPr/>
        </p:nvSpPr>
        <p:spPr>
          <a:xfrm rot="1535400">
            <a:off x="8070120" y="1875600"/>
            <a:ext cx="473040" cy="47304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0"/>
          <p:cNvSpPr/>
          <p:nvPr/>
        </p:nvSpPr>
        <p:spPr>
          <a:xfrm rot="1449600">
            <a:off x="6651720" y="1284120"/>
            <a:ext cx="473760" cy="47376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1"/>
          <p:cNvSpPr/>
          <p:nvPr/>
        </p:nvSpPr>
        <p:spPr>
          <a:xfrm rot="20380800">
            <a:off x="7479000" y="1285200"/>
            <a:ext cx="472680" cy="47268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459" name="Line 12"/>
          <p:cNvCxnSpPr>
            <a:stCxn id="451" idx="7"/>
            <a:endCxn id="458" idx="3"/>
          </p:cNvCxnSpPr>
          <p:nvPr/>
        </p:nvCxnSpPr>
        <p:spPr>
          <a:xfrm flipV="1">
            <a:off x="7374960" y="1736280"/>
            <a:ext cx="242640" cy="56196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60" name="Line 13"/>
          <p:cNvCxnSpPr>
            <a:stCxn id="451" idx="0"/>
            <a:endCxn id="457" idx="5"/>
          </p:cNvCxnSpPr>
          <p:nvPr/>
        </p:nvCxnSpPr>
        <p:spPr>
          <a:xfrm flipH="1" flipV="1">
            <a:off x="6972480" y="1743120"/>
            <a:ext cx="221760" cy="54936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61" name="Line 14"/>
          <p:cNvCxnSpPr>
            <a:stCxn id="451" idx="1"/>
            <a:endCxn id="453" idx="6"/>
          </p:cNvCxnSpPr>
          <p:nvPr/>
        </p:nvCxnSpPr>
        <p:spPr>
          <a:xfrm flipH="1" flipV="1">
            <a:off x="6473880" y="2053080"/>
            <a:ext cx="588240" cy="36324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62" name="Line 15"/>
          <p:cNvCxnSpPr>
            <a:stCxn id="451" idx="6"/>
            <a:endCxn id="456" idx="3"/>
          </p:cNvCxnSpPr>
          <p:nvPr/>
        </p:nvCxnSpPr>
        <p:spPr>
          <a:xfrm flipV="1">
            <a:off x="7499520" y="2190960"/>
            <a:ext cx="584280" cy="23976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63" name="Line 16"/>
          <p:cNvCxnSpPr>
            <a:stCxn id="451" idx="5"/>
            <a:endCxn id="455" idx="1"/>
          </p:cNvCxnSpPr>
          <p:nvPr/>
        </p:nvCxnSpPr>
        <p:spPr>
          <a:xfrm>
            <a:off x="7493760" y="2611440"/>
            <a:ext cx="530280" cy="31068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64" name="Line 17"/>
          <p:cNvCxnSpPr>
            <a:stCxn id="451" idx="4"/>
            <a:endCxn id="454" idx="0"/>
          </p:cNvCxnSpPr>
          <p:nvPr/>
        </p:nvCxnSpPr>
        <p:spPr>
          <a:xfrm>
            <a:off x="7361640" y="2735640"/>
            <a:ext cx="160920" cy="57132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65" name="Line 18"/>
          <p:cNvCxnSpPr>
            <a:stCxn id="451" idx="3"/>
            <a:endCxn id="450" idx="0"/>
          </p:cNvCxnSpPr>
          <p:nvPr/>
        </p:nvCxnSpPr>
        <p:spPr>
          <a:xfrm flipH="1">
            <a:off x="6941880" y="2729520"/>
            <a:ext cx="238680" cy="59400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cxnSp>
        <p:nvCxnSpPr>
          <p:cNvPr id="466" name="Line 19"/>
          <p:cNvCxnSpPr>
            <a:stCxn id="451" idx="2"/>
            <a:endCxn id="452" idx="7"/>
          </p:cNvCxnSpPr>
          <p:nvPr/>
        </p:nvCxnSpPr>
        <p:spPr>
          <a:xfrm flipH="1">
            <a:off x="6523200" y="2597040"/>
            <a:ext cx="533520" cy="273240"/>
          </a:xfrm>
          <a:prstGeom prst="straightConnector1">
            <a:avLst/>
          </a:prstGeom>
          <a:ln>
            <a:solidFill>
              <a:srgbClr val="006699"/>
            </a:solidFill>
            <a:headEnd len="med" type="triangle" w="med"/>
            <a:tailEnd len="med" type="triangle" w="med"/>
          </a:ln>
        </p:spPr>
      </p:cxn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669960" y="990000"/>
            <a:ext cx="3434040" cy="2934000"/>
          </a:xfrm>
          <a:prstGeom prst="rect">
            <a:avLst/>
          </a:prstGeom>
          <a:ln>
            <a:noFill/>
          </a:ln>
        </p:spPr>
      </p:pic>
      <p:sp>
        <p:nvSpPr>
          <p:cNvPr id="468" name="CustomShape 20"/>
          <p:cNvSpPr/>
          <p:nvPr/>
        </p:nvSpPr>
        <p:spPr>
          <a:xfrm>
            <a:off x="482400" y="4065480"/>
            <a:ext cx="3909600" cy="1190520"/>
          </a:xfrm>
          <a:custGeom>
            <a:avLst/>
            <a:gdLst/>
            <a:ahLst/>
            <a:rect l="0" t="0" r="r" b="b"/>
            <a:pathLst>
              <a:path w="10861" h="3309">
                <a:moveTo>
                  <a:pt x="551" y="0"/>
                </a:moveTo>
                <a:cubicBezTo>
                  <a:pt x="275" y="0"/>
                  <a:pt x="0" y="275"/>
                  <a:pt x="0" y="551"/>
                </a:cubicBezTo>
                <a:lnTo>
                  <a:pt x="0" y="2756"/>
                </a:lnTo>
                <a:cubicBezTo>
                  <a:pt x="0" y="3032"/>
                  <a:pt x="275" y="3308"/>
                  <a:pt x="551" y="3308"/>
                </a:cubicBezTo>
                <a:lnTo>
                  <a:pt x="10309" y="3308"/>
                </a:lnTo>
                <a:cubicBezTo>
                  <a:pt x="10584" y="3308"/>
                  <a:pt x="10860" y="3032"/>
                  <a:pt x="10860" y="2756"/>
                </a:cubicBezTo>
                <a:lnTo>
                  <a:pt x="10860" y="551"/>
                </a:lnTo>
                <a:cubicBezTo>
                  <a:pt x="10860" y="275"/>
                  <a:pt x="10584" y="0"/>
                  <a:pt x="10309" y="0"/>
                </a:cubicBezTo>
                <a:lnTo>
                  <a:pt x="551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b="1" lang="en-US" sz="1979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Execution on </a:t>
            </a:r>
            <a:r>
              <a:rPr lang="en-US" sz="1979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GPU</a:t>
            </a:r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979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without source duplication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21"/>
          <p:cNvSpPr/>
          <p:nvPr/>
        </p:nvSpPr>
        <p:spPr>
          <a:xfrm>
            <a:off x="5328000" y="4065480"/>
            <a:ext cx="4047840" cy="1190520"/>
          </a:xfrm>
          <a:custGeom>
            <a:avLst/>
            <a:gdLst/>
            <a:ahLst/>
            <a:rect l="0" t="0" r="r" b="b"/>
            <a:pathLst>
              <a:path w="11246" h="3309">
                <a:moveTo>
                  <a:pt x="551" y="0"/>
                </a:moveTo>
                <a:cubicBezTo>
                  <a:pt x="275" y="0"/>
                  <a:pt x="0" y="275"/>
                  <a:pt x="0" y="551"/>
                </a:cubicBezTo>
                <a:lnTo>
                  <a:pt x="0" y="2756"/>
                </a:lnTo>
                <a:cubicBezTo>
                  <a:pt x="0" y="3032"/>
                  <a:pt x="275" y="3308"/>
                  <a:pt x="551" y="3308"/>
                </a:cubicBezTo>
                <a:lnTo>
                  <a:pt x="10693" y="3308"/>
                </a:lnTo>
                <a:cubicBezTo>
                  <a:pt x="10969" y="3308"/>
                  <a:pt x="11245" y="3032"/>
                  <a:pt x="11245" y="2756"/>
                </a:cubicBezTo>
                <a:lnTo>
                  <a:pt x="11245" y="551"/>
                </a:lnTo>
                <a:cubicBezTo>
                  <a:pt x="11245" y="275"/>
                  <a:pt x="10969" y="0"/>
                  <a:pt x="10693" y="0"/>
                </a:cubicBezTo>
                <a:lnTo>
                  <a:pt x="551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b="1" lang="en-US" sz="1979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Graybat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 work distribution based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</a:t>
            </a:r>
            <a:r>
              <a:rPr lang="en-US" sz="1979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MPI</a:t>
            </a:r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</a:t>
            </a:r>
            <a:r>
              <a:rPr lang="en-US" sz="1979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ZeroMQ</a:t>
            </a:r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communicaiton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2"/>
          <p:cNvSpPr/>
          <p:nvPr/>
        </p:nvSpPr>
        <p:spPr>
          <a:xfrm>
            <a:off x="432000" y="5436000"/>
            <a:ext cx="8928000" cy="1224000"/>
          </a:xfrm>
          <a:custGeom>
            <a:avLst/>
            <a:gdLst/>
            <a:ahLst/>
            <a:rect l="0" t="0" r="r" b="b"/>
            <a:pathLst>
              <a:path w="24802" h="3402">
                <a:moveTo>
                  <a:pt x="566" y="0"/>
                </a:moveTo>
                <a:cubicBezTo>
                  <a:pt x="283" y="0"/>
                  <a:pt x="0" y="283"/>
                  <a:pt x="0" y="566"/>
                </a:cubicBezTo>
                <a:lnTo>
                  <a:pt x="0" y="2834"/>
                </a:lnTo>
                <a:cubicBezTo>
                  <a:pt x="0" y="3117"/>
                  <a:pt x="283" y="3401"/>
                  <a:pt x="566" y="3401"/>
                </a:cubicBezTo>
                <a:lnTo>
                  <a:pt x="24234" y="3401"/>
                </a:lnTo>
                <a:cubicBezTo>
                  <a:pt x="24517" y="3401"/>
                  <a:pt x="24801" y="3117"/>
                  <a:pt x="24801" y="2834"/>
                </a:cubicBezTo>
                <a:lnTo>
                  <a:pt x="24801" y="566"/>
                </a:lnTo>
                <a:cubicBezTo>
                  <a:pt x="24801" y="283"/>
                  <a:pt x="24517" y="0"/>
                  <a:pt x="24234" y="0"/>
                </a:cubicBezTo>
                <a:lnTo>
                  <a:pt x="566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b="1" lang="en-US" sz="22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Together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work distribution to </a:t>
            </a: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 and GPU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the </a:t>
            </a: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48" dur="indefinite" restart="never" nodeType="tmRoot">
          <p:childTnLst>
            <p:seq>
              <p:cTn id="249" nodeType="mainSeq">
                <p:childTnLst>
                  <p:par>
                    <p:cTn id="250" fill="freeze">
                      <p:stCondLst>
                        <p:cond delay="indefinite"/>
                      </p:stCondLst>
                      <p:childTnLst>
                        <p:par>
                          <p:cTn id="251" fill="freeze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PIConGPU</a:t>
            </a:r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Many GPGPU Particle-In-Cell Code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511560" y="4093920"/>
            <a:ext cx="4096440" cy="1190520"/>
          </a:xfrm>
          <a:custGeom>
            <a:avLst/>
            <a:gdLst/>
            <a:ahLst/>
            <a:rect l="0" t="0" r="r" b="b"/>
            <a:pathLst>
              <a:path w="11381" h="3309">
                <a:moveTo>
                  <a:pt x="551" y="0"/>
                </a:moveTo>
                <a:cubicBezTo>
                  <a:pt x="275" y="0"/>
                  <a:pt x="0" y="275"/>
                  <a:pt x="0" y="551"/>
                </a:cubicBezTo>
                <a:lnTo>
                  <a:pt x="0" y="2756"/>
                </a:lnTo>
                <a:cubicBezTo>
                  <a:pt x="0" y="3032"/>
                  <a:pt x="275" y="3308"/>
                  <a:pt x="551" y="3308"/>
                </a:cubicBezTo>
                <a:lnTo>
                  <a:pt x="10828" y="3308"/>
                </a:lnTo>
                <a:cubicBezTo>
                  <a:pt x="11104" y="3308"/>
                  <a:pt x="11380" y="3032"/>
                  <a:pt x="11380" y="2756"/>
                </a:cubicBezTo>
                <a:lnTo>
                  <a:pt x="11380" y="551"/>
                </a:lnTo>
                <a:cubicBezTo>
                  <a:pt x="11380" y="275"/>
                  <a:pt x="11104" y="0"/>
                  <a:pt x="10828" y="0"/>
                </a:cubicBezTo>
                <a:lnTo>
                  <a:pt x="551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b="1" lang="en-US" sz="1979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Additional usage of </a:t>
            </a:r>
            <a:r>
              <a:rPr lang="en-US" sz="1979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</a:t>
            </a:r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on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I/O intensive tasks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4"/>
          <p:cNvSpPr/>
          <p:nvPr/>
        </p:nvSpPr>
        <p:spPr>
          <a:xfrm>
            <a:off x="5829120" y="4101480"/>
            <a:ext cx="3730320" cy="1190520"/>
          </a:xfrm>
          <a:custGeom>
            <a:avLst/>
            <a:gdLst/>
            <a:ahLst/>
            <a:rect l="0" t="0" r="r" b="b"/>
            <a:pathLst>
              <a:path w="10364" h="3309">
                <a:moveTo>
                  <a:pt x="551" y="0"/>
                </a:moveTo>
                <a:cubicBezTo>
                  <a:pt x="275" y="0"/>
                  <a:pt x="0" y="275"/>
                  <a:pt x="0" y="551"/>
                </a:cubicBezTo>
                <a:lnTo>
                  <a:pt x="0" y="2756"/>
                </a:lnTo>
                <a:cubicBezTo>
                  <a:pt x="0" y="3032"/>
                  <a:pt x="275" y="3308"/>
                  <a:pt x="551" y="3308"/>
                </a:cubicBezTo>
                <a:lnTo>
                  <a:pt x="9811" y="3308"/>
                </a:lnTo>
                <a:cubicBezTo>
                  <a:pt x="10087" y="3308"/>
                  <a:pt x="10363" y="3032"/>
                  <a:pt x="10363" y="2756"/>
                </a:cubicBezTo>
                <a:lnTo>
                  <a:pt x="10363" y="551"/>
                </a:lnTo>
                <a:cubicBezTo>
                  <a:pt x="10363" y="275"/>
                  <a:pt x="10087" y="0"/>
                  <a:pt x="9811" y="0"/>
                </a:cubicBezTo>
                <a:lnTo>
                  <a:pt x="551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b="1" lang="en-US" sz="1979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MallocMC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Fast dynamic </a:t>
            </a:r>
            <a:r>
              <a:rPr lang="en-US" sz="1979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memory allocation</a:t>
            </a:r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97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multi species simulations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5"/>
          <p:cNvSpPr/>
          <p:nvPr/>
        </p:nvSpPr>
        <p:spPr>
          <a:xfrm>
            <a:off x="6521760" y="1841040"/>
            <a:ext cx="395280" cy="40608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6"/>
          <p:cNvSpPr/>
          <p:nvPr/>
        </p:nvSpPr>
        <p:spPr>
          <a:xfrm>
            <a:off x="6829920" y="3483000"/>
            <a:ext cx="394920" cy="40608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7"/>
          <p:cNvSpPr/>
          <p:nvPr/>
        </p:nvSpPr>
        <p:spPr>
          <a:xfrm>
            <a:off x="8085960" y="2616120"/>
            <a:ext cx="396000" cy="40536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8"/>
          <p:cNvSpPr/>
          <p:nvPr/>
        </p:nvSpPr>
        <p:spPr>
          <a:xfrm>
            <a:off x="6874560" y="2049480"/>
            <a:ext cx="395280" cy="40608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9"/>
          <p:cNvSpPr/>
          <p:nvPr/>
        </p:nvSpPr>
        <p:spPr>
          <a:xfrm>
            <a:off x="7746120" y="2841480"/>
            <a:ext cx="394920" cy="40608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10"/>
          <p:cNvSpPr/>
          <p:nvPr/>
        </p:nvSpPr>
        <p:spPr>
          <a:xfrm>
            <a:off x="7690680" y="3474360"/>
            <a:ext cx="395280" cy="40608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11"/>
          <p:cNvSpPr/>
          <p:nvPr/>
        </p:nvSpPr>
        <p:spPr>
          <a:xfrm>
            <a:off x="6726240" y="2455200"/>
            <a:ext cx="1019880" cy="1019520"/>
          </a:xfrm>
          <a:prstGeom prst="ellipse">
            <a:avLst/>
          </a:prstGeom>
          <a:gradFill>
            <a:gsLst>
              <a:gs pos="0">
                <a:srgbClr val="970000"/>
              </a:gs>
              <a:gs pos="100000">
                <a:srgbClr val="ff00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12"/>
          <p:cNvSpPr/>
          <p:nvPr/>
        </p:nvSpPr>
        <p:spPr>
          <a:xfrm>
            <a:off x="7269840" y="1582200"/>
            <a:ext cx="1019880" cy="1020240"/>
          </a:xfrm>
          <a:prstGeom prst="ellipse">
            <a:avLst/>
          </a:prstGeom>
          <a:gradFill>
            <a:gsLst>
              <a:gs pos="0">
                <a:srgbClr val="970000"/>
              </a:gs>
              <a:gs pos="100000">
                <a:srgbClr val="ff00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13"/>
          <p:cNvSpPr/>
          <p:nvPr/>
        </p:nvSpPr>
        <p:spPr>
          <a:xfrm>
            <a:off x="6919200" y="1628280"/>
            <a:ext cx="396000" cy="405720"/>
          </a:xfrm>
          <a:prstGeom prst="ellipse">
            <a:avLst/>
          </a:prstGeom>
          <a:gradFill>
            <a:gsLst>
              <a:gs pos="0">
                <a:srgbClr val="729fcf"/>
              </a:gs>
              <a:gs pos="100000">
                <a:srgbClr val="204a87"/>
              </a:gs>
            </a:gsLst>
            <a:lin ang="36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14"/>
          <p:cNvSpPr/>
          <p:nvPr/>
        </p:nvSpPr>
        <p:spPr>
          <a:xfrm>
            <a:off x="7998480" y="3190320"/>
            <a:ext cx="395280" cy="406080"/>
          </a:xfrm>
          <a:prstGeom prst="ellipse">
            <a:avLst/>
          </a:prstGeom>
          <a:gradFill>
            <a:gsLst>
              <a:gs pos="0">
                <a:srgbClr val="729fcf"/>
              </a:gs>
              <a:gs pos="100000">
                <a:srgbClr val="204a87"/>
              </a:gs>
            </a:gsLst>
            <a:lin ang="36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15"/>
          <p:cNvSpPr/>
          <p:nvPr/>
        </p:nvSpPr>
        <p:spPr>
          <a:xfrm>
            <a:off x="7237080" y="3474360"/>
            <a:ext cx="395280" cy="406080"/>
          </a:xfrm>
          <a:prstGeom prst="ellipse">
            <a:avLst/>
          </a:prstGeom>
          <a:gradFill>
            <a:gsLst>
              <a:gs pos="0">
                <a:srgbClr val="729fcf"/>
              </a:gs>
              <a:gs pos="100000">
                <a:srgbClr val="204a87"/>
              </a:gs>
            </a:gsLst>
            <a:lin ang="36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16"/>
          <p:cNvSpPr/>
          <p:nvPr/>
        </p:nvSpPr>
        <p:spPr>
          <a:xfrm>
            <a:off x="504000" y="5436000"/>
            <a:ext cx="9072000" cy="1044000"/>
          </a:xfrm>
          <a:custGeom>
            <a:avLst/>
            <a:gdLst/>
            <a:ahLst/>
            <a:rect l="0" t="0" r="r" b="b"/>
            <a:pathLst>
              <a:path w="25201" h="2902">
                <a:moveTo>
                  <a:pt x="483" y="0"/>
                </a:moveTo>
                <a:cubicBezTo>
                  <a:pt x="241" y="0"/>
                  <a:pt x="0" y="241"/>
                  <a:pt x="0" y="483"/>
                </a:cubicBezTo>
                <a:lnTo>
                  <a:pt x="0" y="2417"/>
                </a:lnTo>
                <a:cubicBezTo>
                  <a:pt x="0" y="2659"/>
                  <a:pt x="241" y="2901"/>
                  <a:pt x="483" y="2901"/>
                </a:cubicBezTo>
                <a:lnTo>
                  <a:pt x="24717" y="2901"/>
                </a:lnTo>
                <a:cubicBezTo>
                  <a:pt x="24958" y="2901"/>
                  <a:pt x="25200" y="2659"/>
                  <a:pt x="25200" y="2417"/>
                </a:cubicBezTo>
                <a:lnTo>
                  <a:pt x="25200" y="483"/>
                </a:lnTo>
                <a:cubicBezTo>
                  <a:pt x="25200" y="241"/>
                  <a:pt x="24958" y="0"/>
                  <a:pt x="24717" y="0"/>
                </a:cubicBezTo>
                <a:lnTo>
                  <a:pt x="483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b="1" lang="en-US" sz="22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Together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complex physical simulations and </a:t>
            </a: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analysis capabilities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17"/>
          <p:cNvSpPr/>
          <p:nvPr/>
        </p:nvSpPr>
        <p:spPr>
          <a:xfrm>
            <a:off x="2255760" y="1605600"/>
            <a:ext cx="375840" cy="38160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18"/>
          <p:cNvSpPr/>
          <p:nvPr/>
        </p:nvSpPr>
        <p:spPr>
          <a:xfrm>
            <a:off x="2016000" y="2016000"/>
            <a:ext cx="888840" cy="888840"/>
          </a:xfrm>
          <a:prstGeom prst="ellipse">
            <a:avLst/>
          </a:prstGeom>
          <a:gradFill>
            <a:gsLst>
              <a:gs pos="0">
                <a:srgbClr val="970000"/>
              </a:gs>
              <a:gs pos="100000">
                <a:srgbClr val="ff00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19"/>
          <p:cNvSpPr/>
          <p:nvPr/>
        </p:nvSpPr>
        <p:spPr>
          <a:xfrm>
            <a:off x="2255760" y="3412800"/>
            <a:ext cx="375840" cy="381240"/>
          </a:xfrm>
          <a:prstGeom prst="ellipse">
            <a:avLst/>
          </a:prstGeom>
          <a:gradFill>
            <a:gsLst>
              <a:gs pos="0">
                <a:srgbClr val="004b00"/>
              </a:gs>
              <a:gs pos="100000">
                <a:srgbClr val="007f00"/>
              </a:gs>
            </a:gsLst>
            <a:path path="circle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─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0"/>
          <p:cNvSpPr/>
          <p:nvPr/>
        </p:nvSpPr>
        <p:spPr>
          <a:xfrm>
            <a:off x="1810440" y="1810440"/>
            <a:ext cx="1299600" cy="1299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1"/>
          <p:cNvSpPr/>
          <p:nvPr/>
        </p:nvSpPr>
        <p:spPr>
          <a:xfrm>
            <a:off x="1332000" y="1332000"/>
            <a:ext cx="2256480" cy="225648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TextShape 22"/>
          <p:cNvSpPr txBox="1"/>
          <p:nvPr/>
        </p:nvSpPr>
        <p:spPr>
          <a:xfrm>
            <a:off x="3075840" y="2289600"/>
            <a:ext cx="453960" cy="49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TextShape 23"/>
          <p:cNvSpPr txBox="1"/>
          <p:nvPr/>
        </p:nvSpPr>
        <p:spPr>
          <a:xfrm>
            <a:off x="3554280" y="2289600"/>
            <a:ext cx="453960" cy="49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5" dur="indefinite" restart="never" nodeType="tmRoot">
          <p:childTnLst>
            <p:seq>
              <p:cTn id="256" nodeType="mainSeq">
                <p:childTnLst>
                  <p:par>
                    <p:cTn id="257" fill="freeze">
                      <p:stCondLst>
                        <p:cond delay="indefinite"/>
                      </p:stCondLst>
                      <p:childTnLst>
                        <p:par>
                          <p:cTn id="258" fill="freeze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path" presetID="1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260" nodeType="withEffect" fill="hold" presetClass="path" presetID="1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261" fill="freeze">
                            <p:stCondLst>
                              <p:cond delay="2000"/>
                            </p:stCondLst>
                            <p:childTnLst>
                              <p:par>
                                <p:cTn id="262" nodeType="afterEffect" fill="hold" presetClass="path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freeze">
                      <p:stCondLst>
                        <p:cond delay="indefinite"/>
                      </p:stCondLst>
                      <p:childTnLst>
                        <p:par>
                          <p:cTn id="264" fill="freeze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freeze">
                            <p:stCondLst>
                              <p:cond delay="500"/>
                            </p:stCondLst>
                            <p:childTnLst>
                              <p:par>
                                <p:cTn id="26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freeze">
                            <p:stCondLst>
                              <p:cond delay="1000"/>
                            </p:stCondLst>
                            <p:childTnLst>
                              <p:par>
                                <p:cTn id="27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5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freeze">
                            <p:stCondLst>
                              <p:cond delay="1500"/>
                            </p:stCondLst>
                            <p:childTnLst>
                              <p:par>
                                <p:cTn id="27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freeze">
                            <p:stCondLst>
                              <p:cond delay="2000"/>
                            </p:stCondLst>
                            <p:childTnLst>
                              <p:par>
                                <p:cTn id="28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3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freeze">
                            <p:stCondLst>
                              <p:cond delay="2500"/>
                            </p:stCondLst>
                            <p:childTnLst>
                              <p:par>
                                <p:cTn id="28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freeze">
                            <p:stCondLst>
                              <p:cond delay="3000"/>
                            </p:stCondLst>
                            <p:childTnLst>
                              <p:par>
                                <p:cTn id="28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freeze">
                            <p:stCondLst>
                              <p:cond delay="3500"/>
                            </p:stCondLst>
                            <p:childTnLst>
                              <p:par>
                                <p:cTn id="29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5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freeze">
                            <p:stCondLst>
                              <p:cond delay="4000"/>
                            </p:stCondLst>
                            <p:childTnLst>
                              <p:par>
                                <p:cTn id="29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9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freeze">
                            <p:stCondLst>
                              <p:cond delay="4500"/>
                            </p:stCondLst>
                            <p:childTnLst>
                              <p:par>
                                <p:cTn id="30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freeze">
                            <p:stCondLst>
                              <p:cond delay="5000"/>
                            </p:stCondLst>
                            <p:childTnLst>
                              <p:par>
                                <p:cTn id="30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7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freeze">
                      <p:stCondLst>
                        <p:cond delay="indefinite"/>
                      </p:stCondLst>
                      <p:childTnLst>
                        <p:par>
                          <p:cTn id="309" fill="freeze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2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6048000" y="1848240"/>
            <a:ext cx="3168000" cy="2376000"/>
          </a:xfrm>
          <a:prstGeom prst="rect">
            <a:avLst/>
          </a:prstGeom>
          <a:ln>
            <a:noFill/>
          </a:ln>
        </p:spPr>
      </p:pic>
      <p:pic>
        <p:nvPicPr>
          <p:cNvPr id="495" name="" descr=""/>
          <p:cNvPicPr/>
          <p:nvPr/>
        </p:nvPicPr>
        <p:blipFill>
          <a:blip r:embed="rId2"/>
          <a:stretch/>
        </p:blipFill>
        <p:spPr>
          <a:xfrm>
            <a:off x="1515960" y="1848240"/>
            <a:ext cx="2660040" cy="2399760"/>
          </a:xfrm>
          <a:prstGeom prst="rect">
            <a:avLst/>
          </a:prstGeom>
          <a:ln>
            <a:noFill/>
          </a:ln>
        </p:spPr>
      </p:pic>
      <p:sp>
        <p:nvSpPr>
          <p:cNvPr id="496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Successfully Utilized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TextShape 3"/>
          <p:cNvSpPr txBox="1"/>
          <p:nvPr/>
        </p:nvSpPr>
        <p:spPr>
          <a:xfrm>
            <a:off x="1446120" y="1038960"/>
            <a:ext cx="30002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3600" spc="-1" strike="noStrike">
                <a:solidFill>
                  <a:srgbClr val="3465a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HASEon</a:t>
            </a:r>
            <a:r>
              <a:rPr b="1" lang="en-US" sz="36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GPU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3"/>
          <a:stretch/>
        </p:blipFill>
        <p:spPr>
          <a:xfrm>
            <a:off x="6048000" y="584280"/>
            <a:ext cx="3095640" cy="1354680"/>
          </a:xfrm>
          <a:prstGeom prst="rect">
            <a:avLst/>
          </a:prstGeom>
          <a:ln>
            <a:noFill/>
          </a:ln>
        </p:spPr>
      </p:pic>
      <p:sp>
        <p:nvSpPr>
          <p:cNvPr id="500" name="TextShape 4"/>
          <p:cNvSpPr txBox="1"/>
          <p:nvPr/>
        </p:nvSpPr>
        <p:spPr>
          <a:xfrm>
            <a:off x="2736000" y="4625280"/>
            <a:ext cx="496800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8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is even more to explore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5"/>
          <p:cNvSpPr/>
          <p:nvPr/>
        </p:nvSpPr>
        <p:spPr>
          <a:xfrm>
            <a:off x="1728000" y="5255640"/>
            <a:ext cx="3167640" cy="1872360"/>
          </a:xfrm>
          <a:custGeom>
            <a:avLst/>
            <a:gdLst/>
            <a:ahLst/>
            <a:rect l="0" t="0" r="r" b="b"/>
            <a:pathLst>
              <a:path w="8801" h="5203">
                <a:moveTo>
                  <a:pt x="866" y="0"/>
                </a:moveTo>
                <a:cubicBezTo>
                  <a:pt x="433" y="0"/>
                  <a:pt x="0" y="433"/>
                  <a:pt x="0" y="867"/>
                </a:cubicBezTo>
                <a:lnTo>
                  <a:pt x="0" y="4335"/>
                </a:lnTo>
                <a:cubicBezTo>
                  <a:pt x="0" y="4768"/>
                  <a:pt x="433" y="5202"/>
                  <a:pt x="866" y="5202"/>
                </a:cubicBezTo>
                <a:lnTo>
                  <a:pt x="7933" y="5202"/>
                </a:lnTo>
                <a:cubicBezTo>
                  <a:pt x="8366" y="5202"/>
                  <a:pt x="8800" y="4768"/>
                  <a:pt x="8800" y="4335"/>
                </a:cubicBezTo>
                <a:lnTo>
                  <a:pt x="8800" y="867"/>
                </a:lnTo>
                <a:cubicBezTo>
                  <a:pt x="8800" y="433"/>
                  <a:pt x="8366" y="0"/>
                  <a:pt x="7933" y="0"/>
                </a:cubicBezTo>
                <a:lnTo>
                  <a:pt x="866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lang="en-US" sz="24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Libraries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MallocMC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6"/>
          <p:cNvSpPr/>
          <p:nvPr/>
        </p:nvSpPr>
        <p:spPr>
          <a:xfrm>
            <a:off x="5472000" y="5255640"/>
            <a:ext cx="3167640" cy="1872360"/>
          </a:xfrm>
          <a:custGeom>
            <a:avLst/>
            <a:gdLst/>
            <a:ahLst/>
            <a:rect l="0" t="0" r="r" b="b"/>
            <a:pathLst>
              <a:path w="8801" h="5203">
                <a:moveTo>
                  <a:pt x="866" y="0"/>
                </a:moveTo>
                <a:cubicBezTo>
                  <a:pt x="433" y="0"/>
                  <a:pt x="0" y="433"/>
                  <a:pt x="0" y="867"/>
                </a:cubicBezTo>
                <a:lnTo>
                  <a:pt x="0" y="4335"/>
                </a:lnTo>
                <a:cubicBezTo>
                  <a:pt x="0" y="4768"/>
                  <a:pt x="433" y="5202"/>
                  <a:pt x="866" y="5202"/>
                </a:cubicBezTo>
                <a:lnTo>
                  <a:pt x="7933" y="5202"/>
                </a:lnTo>
                <a:cubicBezTo>
                  <a:pt x="8366" y="5202"/>
                  <a:pt x="8800" y="4768"/>
                  <a:pt x="8800" y="4335"/>
                </a:cubicBezTo>
                <a:lnTo>
                  <a:pt x="8800" y="867"/>
                </a:lnTo>
                <a:cubicBezTo>
                  <a:pt x="8800" y="433"/>
                  <a:pt x="8366" y="0"/>
                  <a:pt x="7933" y="0"/>
                </a:cubicBezTo>
                <a:lnTo>
                  <a:pt x="866" y="0"/>
                </a:lnTo>
              </a:path>
            </a:pathLst>
          </a:custGeom>
          <a:solidFill>
            <a:srgbClr val="ffffff"/>
          </a:solidFill>
          <a:ln w="2916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/>
            <a:r>
              <a:rPr lang="en-US" sz="24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Imresh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Craken </a:t>
            </a: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(talk today)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Isaac </a:t>
            </a: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(talk today)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2016000" y="1412280"/>
            <a:ext cx="6408000" cy="6507720"/>
          </a:xfrm>
          <a:prstGeom prst="rect">
            <a:avLst/>
          </a:prstGeom>
          <a:ln>
            <a:noFill/>
          </a:ln>
        </p:spPr>
      </p:pic>
      <p:sp>
        <p:nvSpPr>
          <p:cNvPr id="504" name="TextShape 1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Clone us on GitHub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504000" y="1326240"/>
            <a:ext cx="907164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2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https://github.com/ComputationalRadiationPhysics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 clone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https://github.com/ComputationalRadiationPhysics/alpaka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lang="en-US" sz="18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 clone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https://github.com/ComputationalRadiationPhysics/graybat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18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504000" y="1326240"/>
            <a:ext cx="9071640" cy="529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52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10080"/>
            <a:ext cx="9071640" cy="1378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309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Alpaka: Parallel Kernel Execution 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428760" y="5707080"/>
            <a:ext cx="8211240" cy="1132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abstract interface to existing parallelism models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source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C++ code </a:t>
            </a:r>
            <a:r>
              <a:rPr lang="en-US" sz="2200" spc="-1" strike="noStrike">
                <a:solidFill>
                  <a:srgbClr val="00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</a:t>
            </a: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strike="noStrike">
                <a:solidFill>
                  <a:srgbClr val="00782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std::c++11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Data-agnostic memory model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864000" y="1031400"/>
            <a:ext cx="8352000" cy="443952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1826640" y="3354120"/>
            <a:ext cx="1205280" cy="84708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5183280" y="2638080"/>
            <a:ext cx="1175760" cy="7120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3196800" y="2417760"/>
            <a:ext cx="1065600" cy="99036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5"/>
          <a:stretch/>
        </p:blipFill>
        <p:spPr>
          <a:xfrm>
            <a:off x="4109760" y="3661560"/>
            <a:ext cx="1406520" cy="62100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6542640" y="2364840"/>
            <a:ext cx="1521360" cy="1091160"/>
          </a:xfrm>
          <a:prstGeom prst="ellipse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Shape 4"/>
          <p:cNvSpPr txBox="1"/>
          <p:nvPr/>
        </p:nvSpPr>
        <p:spPr>
          <a:xfrm>
            <a:off x="6647040" y="2638080"/>
            <a:ext cx="1318680" cy="67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hand SemiBold"/>
              </a:rPr>
              <a:t>Next  parallelism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Khand SemiBold"/>
              </a:rPr>
              <a:t>model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059480" y="1326240"/>
            <a:ext cx="7959960" cy="5297760"/>
          </a:xfrm>
          <a:prstGeom prst="rect">
            <a:avLst/>
          </a:prstGeom>
          <a:ln>
            <a:noFill/>
          </a:ln>
        </p:spPr>
      </p:pic>
      <p:sp>
        <p:nvSpPr>
          <p:cNvPr id="182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Hierarchical Redundant Parallelism Model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35960" y="347760"/>
            <a:ext cx="1018512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059480" y="1326240"/>
            <a:ext cx="7959960" cy="5297760"/>
          </a:xfrm>
          <a:prstGeom prst="rect">
            <a:avLst/>
          </a:prstGeom>
          <a:ln>
            <a:noFill/>
          </a:ln>
        </p:spPr>
      </p:pic>
      <p:sp>
        <p:nvSpPr>
          <p:cNvPr id="185" name="TextShape 2"/>
          <p:cNvSpPr txBox="1"/>
          <p:nvPr/>
        </p:nvSpPr>
        <p:spPr>
          <a:xfrm>
            <a:off x="504000" y="2257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de-DE" sz="3000" spc="-1" strike="noStrike">
                <a:solidFill>
                  <a:srgbClr val="00589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Abstract Hierarchical Redundant Parallelism Model</a:t>
            </a:r>
            <a:endParaRPr lang="de-DE" sz="3309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4154</TotalTime>
  <Application>LibreOffice/5.0.4.2$Linux_X86_64 LibreOffice_project/00m0$Build-2</Application>
  <Company>Forschungszentrum Rossendorf e.V.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2007-03-26T08:55:35Z</dcterms:created>
  <dc:creator>Administrator</dc:creator>
  <dc:language>de-DE</dc:language>
  <dcterms:modified xsi:type="dcterms:W3CDTF">2016-03-07T13:41:11Z</dcterms:modified>
  <cp:revision>392</cp:revision>
  <dc:title>Folie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Forschungszentrum Rossendorf e.V.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1</vt:i4>
  </property>
  <property fmtid="{D5CDD505-2E9C-101B-9397-08002B2CF9AE}" pid="8" name="Notes">
    <vt:i4>22</vt:i4>
  </property>
  <property fmtid="{D5CDD505-2E9C-101B-9397-08002B2CF9AE}" pid="9" name="PresentationFormat">
    <vt:lpwstr>Bildschirmpräsentation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22</vt:i4>
  </property>
</Properties>
</file>